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729" r:id="rId6"/>
  </p:sldMasterIdLst>
  <p:notesMasterIdLst>
    <p:notesMasterId r:id="rId53"/>
  </p:notesMasterIdLst>
  <p:handoutMasterIdLst>
    <p:handoutMasterId r:id="rId54"/>
  </p:handoutMasterIdLst>
  <p:sldIdLst>
    <p:sldId id="406" r:id="rId7"/>
    <p:sldId id="395" r:id="rId8"/>
    <p:sldId id="404" r:id="rId9"/>
    <p:sldId id="273" r:id="rId10"/>
    <p:sldId id="398" r:id="rId11"/>
    <p:sldId id="274" r:id="rId12"/>
    <p:sldId id="259" r:id="rId13"/>
    <p:sldId id="289" r:id="rId14"/>
    <p:sldId id="286" r:id="rId15"/>
    <p:sldId id="260" r:id="rId16"/>
    <p:sldId id="264" r:id="rId17"/>
    <p:sldId id="262" r:id="rId18"/>
    <p:sldId id="270" r:id="rId19"/>
    <p:sldId id="276" r:id="rId20"/>
    <p:sldId id="275" r:id="rId21"/>
    <p:sldId id="278" r:id="rId22"/>
    <p:sldId id="287" r:id="rId23"/>
    <p:sldId id="290" r:id="rId24"/>
    <p:sldId id="271" r:id="rId25"/>
    <p:sldId id="279" r:id="rId26"/>
    <p:sldId id="280" r:id="rId27"/>
    <p:sldId id="399" r:id="rId28"/>
    <p:sldId id="269" r:id="rId29"/>
    <p:sldId id="282" r:id="rId30"/>
    <p:sldId id="272" r:id="rId31"/>
    <p:sldId id="277" r:id="rId32"/>
    <p:sldId id="396" r:id="rId33"/>
    <p:sldId id="392" r:id="rId34"/>
    <p:sldId id="281" r:id="rId35"/>
    <p:sldId id="402" r:id="rId36"/>
    <p:sldId id="403" r:id="rId37"/>
    <p:sldId id="266" r:id="rId38"/>
    <p:sldId id="267" r:id="rId39"/>
    <p:sldId id="400" r:id="rId40"/>
    <p:sldId id="401" r:id="rId41"/>
    <p:sldId id="283" r:id="rId42"/>
    <p:sldId id="284" r:id="rId43"/>
    <p:sldId id="285" r:id="rId44"/>
    <p:sldId id="393" r:id="rId45"/>
    <p:sldId id="256" r:id="rId46"/>
    <p:sldId id="383" r:id="rId47"/>
    <p:sldId id="261" r:id="rId48"/>
    <p:sldId id="390" r:id="rId49"/>
    <p:sldId id="394" r:id="rId50"/>
    <p:sldId id="391" r:id="rId51"/>
    <p:sldId id="388" r:id="rId52"/>
  </p:sldIdLst>
  <p:sldSz cx="12192000" cy="6858000"/>
  <p:notesSz cx="6881813" cy="10002838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61" userDrawn="1">
          <p15:clr>
            <a:srgbClr val="A4A3A4"/>
          </p15:clr>
        </p15:guide>
        <p15:guide id="2" pos="4717" userDrawn="1">
          <p15:clr>
            <a:srgbClr val="A4A3A4"/>
          </p15:clr>
        </p15:guide>
        <p15:guide id="3" pos="6804" userDrawn="1">
          <p15:clr>
            <a:srgbClr val="A4A3A4"/>
          </p15:clr>
        </p15:guide>
        <p15:guide id="4" orient="horz" pos="275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Microsoft Office User" initials="Office [7]" lastIdx="1" clrIdx="6"/>
  <p:cmAuthor id="1" name="Microsoft Office User" initials="Office" lastIdx="7" clrIdx="0"/>
  <p:cmAuthor id="8" name="Microsoft Office User" initials="Office [8]" lastIdx="1" clrIdx="7"/>
  <p:cmAuthor id="2" name="Microsoft Office User" initials="Office [2]" lastIdx="1" clrIdx="1"/>
  <p:cmAuthor id="9" name="Microsoft Office User" initials="Office [9]" lastIdx="1" clrIdx="8"/>
  <p:cmAuthor id="3" name="Microsoft Office User" initials="Office [3]" lastIdx="1" clrIdx="2"/>
  <p:cmAuthor id="10" name="georgina manzi" initials="gm" lastIdx="12" clrIdx="9"/>
  <p:cmAuthor id="4" name="Microsoft Office User" initials="Office [4]" lastIdx="1" clrIdx="3"/>
  <p:cmAuthor id="5" name="Microsoft Office User" initials="Office [5]" lastIdx="1" clrIdx="4"/>
  <p:cmAuthor id="6" name="Microsoft Office User" initials="Office [6]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5EA2"/>
    <a:srgbClr val="E7232F"/>
    <a:srgbClr val="CACACA"/>
    <a:srgbClr val="F5F5F5"/>
    <a:srgbClr val="FFFFFF"/>
    <a:srgbClr val="808080"/>
    <a:srgbClr val="F2C432"/>
    <a:srgbClr val="30292F"/>
    <a:srgbClr val="3F4045"/>
    <a:srgbClr val="4856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39178F-5533-447C-B1C8-D3071E5CB054}" v="166" dt="2019-09-28T09:17:36.2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82548" autoAdjust="0"/>
  </p:normalViewPr>
  <p:slideViewPr>
    <p:cSldViewPr snapToGrid="0" snapToObjects="1">
      <p:cViewPr varScale="1">
        <p:scale>
          <a:sx n="75" d="100"/>
          <a:sy n="75" d="100"/>
        </p:scale>
        <p:origin x="27" y="183"/>
      </p:cViewPr>
      <p:guideLst>
        <p:guide orient="horz" pos="1661"/>
        <p:guide pos="4717"/>
        <p:guide pos="6804"/>
        <p:guide orient="horz" pos="275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5367"/>
    </p:cViewPr>
  </p:sorterViewPr>
  <p:notesViewPr>
    <p:cSldViewPr snapToGrid="0" snapToObjects="1" showGuides="1">
      <p:cViewPr varScale="1">
        <p:scale>
          <a:sx n="72" d="100"/>
          <a:sy n="72" d="100"/>
        </p:scale>
        <p:origin x="3013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commentAuthors" Target="commentAuthor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customXml" Target="../customXml/item5.xml"/><Relationship Id="rId61" Type="http://schemas.microsoft.com/office/2015/10/relationships/revisionInfo" Target="revisionInfo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viewProps" Target="viewProp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microsoft.com/office/2016/11/relationships/changesInfo" Target="changesInfos/changesInfo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O'Neill" userId="1efe2682bfbbd817" providerId="LiveId" clId="{B439178F-5533-447C-B1C8-D3071E5CB054}"/>
    <pc:docChg chg="undo custSel addSld delSld modSld">
      <pc:chgData name="James O'Neill" userId="1efe2682bfbbd817" providerId="LiveId" clId="{B439178F-5533-447C-B1C8-D3071E5CB054}" dt="2019-09-28T09:21:54.341" v="402" actId="20577"/>
      <pc:docMkLst>
        <pc:docMk/>
      </pc:docMkLst>
      <pc:sldChg chg="delSp modSp modAnim">
        <pc:chgData name="James O'Neill" userId="1efe2682bfbbd817" providerId="LiveId" clId="{B439178F-5533-447C-B1C8-D3071E5CB054}" dt="2019-09-27T23:24:36.816" v="340" actId="27636"/>
        <pc:sldMkLst>
          <pc:docMk/>
          <pc:sldMk cId="263984060" sldId="267"/>
        </pc:sldMkLst>
        <pc:spChg chg="mod">
          <ac:chgData name="James O'Neill" userId="1efe2682bfbbd817" providerId="LiveId" clId="{B439178F-5533-447C-B1C8-D3071E5CB054}" dt="2019-09-27T23:24:36.816" v="340" actId="27636"/>
          <ac:spMkLst>
            <pc:docMk/>
            <pc:sldMk cId="263984060" sldId="267"/>
            <ac:spMk id="3" creationId="{00000000-0000-0000-0000-000000000000}"/>
          </ac:spMkLst>
        </pc:spChg>
        <pc:spChg chg="del">
          <ac:chgData name="James O'Neill" userId="1efe2682bfbbd817" providerId="LiveId" clId="{B439178F-5533-447C-B1C8-D3071E5CB054}" dt="2019-09-27T23:24:17.806" v="333" actId="478"/>
          <ac:spMkLst>
            <pc:docMk/>
            <pc:sldMk cId="263984060" sldId="267"/>
            <ac:spMk id="4" creationId="{00000000-0000-0000-0000-000000000000}"/>
          </ac:spMkLst>
        </pc:spChg>
      </pc:sldChg>
      <pc:sldChg chg="modSp">
        <pc:chgData name="James O'Neill" userId="1efe2682bfbbd817" providerId="LiveId" clId="{B439178F-5533-447C-B1C8-D3071E5CB054}" dt="2019-09-27T23:17:34.637" v="279" actId="1035"/>
        <pc:sldMkLst>
          <pc:docMk/>
          <pc:sldMk cId="848079809" sldId="272"/>
        </pc:sldMkLst>
        <pc:picChg chg="mod">
          <ac:chgData name="James O'Neill" userId="1efe2682bfbbd817" providerId="LiveId" clId="{B439178F-5533-447C-B1C8-D3071E5CB054}" dt="2019-09-27T23:17:34.637" v="279" actId="1035"/>
          <ac:picMkLst>
            <pc:docMk/>
            <pc:sldMk cId="848079809" sldId="272"/>
            <ac:picMk id="4" creationId="{00000000-0000-0000-0000-000000000000}"/>
          </ac:picMkLst>
        </pc:picChg>
        <pc:picChg chg="mod">
          <ac:chgData name="James O'Neill" userId="1efe2682bfbbd817" providerId="LiveId" clId="{B439178F-5533-447C-B1C8-D3071E5CB054}" dt="2019-09-27T23:17:34.637" v="279" actId="1035"/>
          <ac:picMkLst>
            <pc:docMk/>
            <pc:sldMk cId="848079809" sldId="272"/>
            <ac:picMk id="5" creationId="{00000000-0000-0000-0000-000000000000}"/>
          </ac:picMkLst>
        </pc:picChg>
      </pc:sldChg>
      <pc:sldChg chg="modAnim modNotesTx">
        <pc:chgData name="James O'Neill" userId="1efe2682bfbbd817" providerId="LiveId" clId="{B439178F-5533-447C-B1C8-D3071E5CB054}" dt="2019-09-28T09:21:54.341" v="402" actId="20577"/>
        <pc:sldMkLst>
          <pc:docMk/>
          <pc:sldMk cId="3554194939" sldId="273"/>
        </pc:sldMkLst>
      </pc:sldChg>
      <pc:sldChg chg="modAnim">
        <pc:chgData name="James O'Neill" userId="1efe2682bfbbd817" providerId="LiveId" clId="{B439178F-5533-447C-B1C8-D3071E5CB054}" dt="2019-09-27T23:16:14.104" v="197"/>
        <pc:sldMkLst>
          <pc:docMk/>
          <pc:sldMk cId="2520000815" sldId="279"/>
        </pc:sldMkLst>
      </pc:sldChg>
      <pc:sldChg chg="modAnim">
        <pc:chgData name="James O'Neill" userId="1efe2682bfbbd817" providerId="LiveId" clId="{B439178F-5533-447C-B1C8-D3071E5CB054}" dt="2019-09-27T23:16:38.548" v="198"/>
        <pc:sldMkLst>
          <pc:docMk/>
          <pc:sldMk cId="1183151062" sldId="280"/>
        </pc:sldMkLst>
      </pc:sldChg>
      <pc:sldChg chg="addSp modSp modAnim">
        <pc:chgData name="James O'Neill" userId="1efe2682bfbbd817" providerId="LiveId" clId="{B439178F-5533-447C-B1C8-D3071E5CB054}" dt="2019-09-27T23:08:21.675" v="196"/>
        <pc:sldMkLst>
          <pc:docMk/>
          <pc:sldMk cId="2530856516" sldId="287"/>
        </pc:sldMkLst>
        <pc:spChg chg="add mod">
          <ac:chgData name="James O'Neill" userId="1efe2682bfbbd817" providerId="LiveId" clId="{B439178F-5533-447C-B1C8-D3071E5CB054}" dt="2019-09-27T23:05:19.069" v="191" actId="20577"/>
          <ac:spMkLst>
            <pc:docMk/>
            <pc:sldMk cId="2530856516" sldId="287"/>
            <ac:spMk id="4" creationId="{E64A9405-5FD1-4D06-8A06-AC7828314E50}"/>
          </ac:spMkLst>
        </pc:spChg>
      </pc:sldChg>
      <pc:sldChg chg="modAnim">
        <pc:chgData name="James O'Neill" userId="1efe2682bfbbd817" providerId="LiveId" clId="{B439178F-5533-447C-B1C8-D3071E5CB054}" dt="2019-09-27T23:20:33.687" v="286"/>
        <pc:sldMkLst>
          <pc:docMk/>
          <pc:sldMk cId="3389917235" sldId="396"/>
        </pc:sldMkLst>
      </pc:sldChg>
      <pc:sldChg chg="modSp modAnim">
        <pc:chgData name="James O'Neill" userId="1efe2682bfbbd817" providerId="LiveId" clId="{B439178F-5533-447C-B1C8-D3071E5CB054}" dt="2019-09-27T23:26:28.598" v="353" actId="255"/>
        <pc:sldMkLst>
          <pc:docMk/>
          <pc:sldMk cId="947061331" sldId="400"/>
        </pc:sldMkLst>
        <pc:spChg chg="mod">
          <ac:chgData name="James O'Neill" userId="1efe2682bfbbd817" providerId="LiveId" clId="{B439178F-5533-447C-B1C8-D3071E5CB054}" dt="2019-09-27T23:26:28.598" v="353" actId="255"/>
          <ac:spMkLst>
            <pc:docMk/>
            <pc:sldMk cId="947061331" sldId="400"/>
            <ac:spMk id="2" creationId="{9E05E3B6-6C60-44BA-B51F-0BBE4A85C2D4}"/>
          </ac:spMkLst>
        </pc:spChg>
      </pc:sldChg>
      <pc:sldChg chg="modAnim">
        <pc:chgData name="James O'Neill" userId="1efe2682bfbbd817" providerId="LiveId" clId="{B439178F-5533-447C-B1C8-D3071E5CB054}" dt="2019-09-27T23:28:36.005" v="360"/>
        <pc:sldMkLst>
          <pc:docMk/>
          <pc:sldMk cId="1434983724" sldId="401"/>
        </pc:sldMkLst>
      </pc:sldChg>
      <pc:sldChg chg="addSp delSp modSp add modTransition">
        <pc:chgData name="James O'Neill" userId="1efe2682bfbbd817" providerId="LiveId" clId="{B439178F-5533-447C-B1C8-D3071E5CB054}" dt="2019-09-25T19:15:34.436" v="48" actId="14100"/>
        <pc:sldMkLst>
          <pc:docMk/>
          <pc:sldMk cId="4115223639" sldId="403"/>
        </pc:sldMkLst>
        <pc:spChg chg="del">
          <ac:chgData name="James O'Neill" userId="1efe2682bfbbd817" providerId="LiveId" clId="{B439178F-5533-447C-B1C8-D3071E5CB054}" dt="2019-09-25T19:08:24.337" v="1" actId="931"/>
          <ac:spMkLst>
            <pc:docMk/>
            <pc:sldMk cId="4115223639" sldId="403"/>
            <ac:spMk id="2" creationId="{023EEE33-4236-41B8-9824-32EA717FC26E}"/>
          </ac:spMkLst>
        </pc:spChg>
        <pc:spChg chg="del">
          <ac:chgData name="James O'Neill" userId="1efe2682bfbbd817" providerId="LiveId" clId="{B439178F-5533-447C-B1C8-D3071E5CB054}" dt="2019-09-25T19:09:54.562" v="11"/>
          <ac:spMkLst>
            <pc:docMk/>
            <pc:sldMk cId="4115223639" sldId="403"/>
            <ac:spMk id="3" creationId="{1BD5A3F5-5FE0-4E16-B00F-83056C60E963}"/>
          </ac:spMkLst>
        </pc:spChg>
        <pc:spChg chg="add del mod">
          <ac:chgData name="James O'Neill" userId="1efe2682bfbbd817" providerId="LiveId" clId="{B439178F-5533-447C-B1C8-D3071E5CB054}" dt="2019-09-25T19:10:34.730" v="17" actId="478"/>
          <ac:spMkLst>
            <pc:docMk/>
            <pc:sldMk cId="4115223639" sldId="403"/>
            <ac:spMk id="6" creationId="{390B459C-537E-4351-96DE-F41AB56CBD0A}"/>
          </ac:spMkLst>
        </pc:spChg>
        <pc:spChg chg="del mod topLvl">
          <ac:chgData name="James O'Neill" userId="1efe2682bfbbd817" providerId="LiveId" clId="{B439178F-5533-447C-B1C8-D3071E5CB054}" dt="2019-09-25T19:11:35.645" v="24" actId="478"/>
          <ac:spMkLst>
            <pc:docMk/>
            <pc:sldMk cId="4115223639" sldId="403"/>
            <ac:spMk id="10" creationId="{E284AA61-82D4-4CB1-A271-6A4C8E34ED51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13" creationId="{151330CA-568C-4732-BD11-CF17AD47D533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14" creationId="{6862AE75-B358-4B96-9A14-8A2FE227EF43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15" creationId="{24B24B75-08D9-4D68-8951-1E833E7971CA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16" creationId="{F4B7D262-ABAD-4703-8FF6-CCB6C2886821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17" creationId="{330FDC8D-D759-4EDB-912E-B6E01BF33163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18" creationId="{BF0DF8E4-CDBA-4A29-B39D-BD16EDDDF361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19" creationId="{747F1C2E-80E0-458F-8BF0-C2468F97F711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20" creationId="{95EF4A03-B661-4155-8F69-F4D369F9EDE1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21" creationId="{CD75874B-819D-4A2B-9B5E-ABBCF402A460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22" creationId="{EBA0223A-DDD1-4D34-B8C6-41361B0A7341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23" creationId="{3030671A-34C4-41A4-AE1F-C10ED2822482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24" creationId="{343E50B1-CD43-4E5C-9E4A-DBE6F289FBB4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25" creationId="{FFC3245D-7FD3-48EB-864E-CD3E788658A7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26" creationId="{5934B22D-0E65-45E7-B4EE-CA5A9000877A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27" creationId="{86175239-E5F5-4163-BCA1-037B6666BBF0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28" creationId="{2733A9B3-556A-48D1-A01B-FDE66A3FB607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29" creationId="{E2130C1B-9A99-41CC-90B8-5DC9D1F00A57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30" creationId="{7260F02E-FB70-4E36-8187-0AAA25C52A27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31" creationId="{0611E0C2-A5D7-4BA0-AF1C-094A8932A329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32" creationId="{13027C8B-E7BF-44B2-A10D-1174E821EFBB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33" creationId="{0BDFD918-7DF0-4133-85D2-0AD796B1AB42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34" creationId="{74B9030F-757E-4D04-96CD-DBE1C37C9250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35" creationId="{C9A5479E-AA42-46E4-913B-E516A972CC57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36" creationId="{4D905B1E-F888-47C8-A96E-D022FB452555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37" creationId="{05D88807-0AD9-4981-9708-C8892437732B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38" creationId="{7985E941-2B8A-44D6-B843-D25FCC54C690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39" creationId="{F8F9EDA4-35AE-46FE-BCFB-938DDBF44DBD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40" creationId="{5AB9336E-EA6E-4231-BBA9-B7F6E5F61A29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41" creationId="{FC2A25E2-7B29-4EC3-A7BC-1D717BA23737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42" creationId="{26CFC460-E225-44F6-AE92-0C6FDCC4F486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43" creationId="{DB5D6C9B-C710-4A91-A5BA-01BBE2A0C442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44" creationId="{11F4A670-BA38-4572-B265-2A30975B9487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45" creationId="{D2871EEE-8BF1-42FE-B292-88C532D0C706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46" creationId="{CD70B359-C731-4158-A7D3-49AC6FE006DE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47" creationId="{0C36C12B-E089-4349-837A-CBD84F4A909C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48" creationId="{5FDA1E5F-39A0-4E38-AEC4-8E8F2BFF3BC6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49" creationId="{6CD6E765-3320-48AC-B7B6-01875D6B3519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50" creationId="{8A075A96-7799-4B59-ABAE-F4D874C9F4C2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51" creationId="{3267181B-6352-459C-8B1A-F0F809C8A996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52" creationId="{97B76DE4-E77F-4E5E-AFBF-9E1D691B259A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53" creationId="{0B8F5101-A984-4053-BD81-5E70777F3D97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54" creationId="{1A6DB078-0009-4E8A-A35A-8DB2687ED9E1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55" creationId="{F5E602F0-4076-478B-94A9-C21844756623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56" creationId="{A15F8589-66A5-4B39-A2B4-05E31114B905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57" creationId="{E6F4518D-CF9B-449C-B258-9D7BCD9F9592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58" creationId="{8A30F5D8-8021-43E4-83E8-76A162DF6F2F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59" creationId="{C8AB1B16-C964-4B44-ADFC-7B51EE89ADDD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60" creationId="{C359ADA9-AAD4-425C-8FF7-2C59918E7EF7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61" creationId="{68E1DB3E-021B-4AC0-A88A-F18249826B41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62" creationId="{8AF37556-829B-495E-A350-78883F76E207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63" creationId="{AE824C83-46FE-4D80-8B62-4C2D9C05DAED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64" creationId="{D2FCF370-6798-4867-AAE4-4BDF8D9CBE4A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65" creationId="{2AAA906B-C606-464B-80D1-2B12CB0DC5E8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66" creationId="{329877F9-36A1-46D3-85E7-9BC47D4AF873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67" creationId="{D195A1F1-B7AB-41E6-8517-149B4C804367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68" creationId="{C4C9BB2A-9DF4-4829-8F06-8261573EEC3E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69" creationId="{6B9FAA98-46EB-488A-8596-1B0CE952E388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70" creationId="{71CDB909-9435-4ABC-AF6B-D980D08DE385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71" creationId="{1B302D63-9947-40B4-A78A-D8F663E44A9E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72" creationId="{4637EBDE-3701-4699-94EC-6469F0C92115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73" creationId="{042D709E-99D2-4A75-B83C-1405CF198B96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74" creationId="{0CE042FC-8ACD-4143-9337-A62F362F1455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75" creationId="{3F7170AC-264C-44B2-B69A-A46E4C55D48F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76" creationId="{23A32F0C-EC1D-46B1-A39B-71E1AC0D3D10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77" creationId="{CBD4F4E9-F47C-4870-A4AB-EABACF2F062E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78" creationId="{1389C043-DC38-40F3-9C62-11C21D27827D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79" creationId="{198ABABE-F22E-45FB-85A5-685748DFD168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80" creationId="{A0A7C5CC-9B7F-4950-8A05-3B0C090C97DA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81" creationId="{5E06BE70-4691-4C4B-AE2E-8CF1037E74B4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82" creationId="{79D5AB0C-7964-4C35-A506-575362C4DBD9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83" creationId="{D5177864-A632-4CF5-9AE0-9BB4BF74850B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84" creationId="{0B176205-5CCF-42B2-A7B3-E664C97306A0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85" creationId="{9423B795-8E6F-4F49-94E9-39EB738CBF54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86" creationId="{B156C144-1D32-4FDA-B1A8-3C3A1616FF96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87" creationId="{7396181A-3CB0-4F41-AB6F-71FF707C3F06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88" creationId="{08A79ECA-B652-4902-8ECA-3FA5F7497900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89" creationId="{2F60750F-7393-45CD-8755-566707AB36B0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90" creationId="{73631621-8FEE-4079-9E25-E11DF1735E50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91" creationId="{70DC813B-B35D-4AD5-B45F-2022FF97DE11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92" creationId="{C936C392-6C40-41D7-B01D-6E37338E829C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93" creationId="{50CC280D-C2EC-4BDA-9D12-A2BA5CEE3CCA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94" creationId="{C879C372-BFBB-4CE8-814E-13609DD38CCA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95" creationId="{D9DB9A3B-FB76-4F96-AE1E-AEBDD3D3DD82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96" creationId="{C083FF3B-2603-47B5-B975-7C1BB1B02B22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97" creationId="{D54B912F-EB38-4D8B-A22D-17F4933EEA54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98" creationId="{63FBE568-C820-4635-A048-B2C7F77A6968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99" creationId="{78AC222A-66E6-4A56-AD59-9991B0CC9A7D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100" creationId="{68F07F93-BAA2-4EC4-BA0B-1363C85534CA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101" creationId="{16F45216-B884-4F58-A3D3-451548ACB873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102" creationId="{5FAF82B2-745B-4F3F-BF5E-8827BC5ACCC6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103" creationId="{9A1B0AB2-E111-43D5-A29B-C5B882C51A16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104" creationId="{1FF4C529-2BB2-4D75-9558-9D5011AE7A18}"/>
          </ac:spMkLst>
        </pc:spChg>
        <pc:spChg chg="mod topLvl">
          <ac:chgData name="James O'Neill" userId="1efe2682bfbbd817" providerId="LiveId" clId="{B439178F-5533-447C-B1C8-D3071E5CB054}" dt="2019-09-25T19:11:54.444" v="25" actId="164"/>
          <ac:spMkLst>
            <pc:docMk/>
            <pc:sldMk cId="4115223639" sldId="403"/>
            <ac:spMk id="105" creationId="{5AF424F5-E3E7-43F8-968C-6D1C3936C708}"/>
          </ac:spMkLst>
        </pc:spChg>
        <pc:spChg chg="add del mod">
          <ac:chgData name="James O'Neill" userId="1efe2682bfbbd817" providerId="LiveId" clId="{B439178F-5533-447C-B1C8-D3071E5CB054}" dt="2019-09-25T19:14:25.187" v="43" actId="478"/>
          <ac:spMkLst>
            <pc:docMk/>
            <pc:sldMk cId="4115223639" sldId="403"/>
            <ac:spMk id="1792" creationId="{0268572E-3E45-42FA-B794-511B1EA99DA6}"/>
          </ac:spMkLst>
        </pc:spChg>
        <pc:spChg chg="add del mod">
          <ac:chgData name="James O'Neill" userId="1efe2682bfbbd817" providerId="LiveId" clId="{B439178F-5533-447C-B1C8-D3071E5CB054}" dt="2019-09-25T19:14:33.183" v="44" actId="478"/>
          <ac:spMkLst>
            <pc:docMk/>
            <pc:sldMk cId="4115223639" sldId="403"/>
            <ac:spMk id="1793" creationId="{76CE9BD2-CE6C-478A-8042-9F65F11C2F56}"/>
          </ac:spMkLst>
        </pc:spChg>
        <pc:grpChg chg="del mod">
          <ac:chgData name="James O'Neill" userId="1efe2682bfbbd817" providerId="LiveId" clId="{B439178F-5533-447C-B1C8-D3071E5CB054}" dt="2019-09-25T19:11:16.716" v="21" actId="165"/>
          <ac:grpSpMkLst>
            <pc:docMk/>
            <pc:sldMk cId="4115223639" sldId="403"/>
            <ac:grpSpMk id="9" creationId="{7560F6DF-F461-47A5-B65B-AD64A13CCC8A}"/>
          </ac:grpSpMkLst>
        </pc:grpChg>
        <pc:grpChg chg="mod topLvl">
          <ac:chgData name="James O'Neill" userId="1efe2682bfbbd817" providerId="LiveId" clId="{B439178F-5533-447C-B1C8-D3071E5CB054}" dt="2019-09-25T19:12:11.195" v="28" actId="14100"/>
          <ac:grpSpMkLst>
            <pc:docMk/>
            <pc:sldMk cId="4115223639" sldId="403"/>
            <ac:grpSpMk id="11" creationId="{73FF848D-4899-420B-87D7-58D8FB9E3208}"/>
          </ac:grpSpMkLst>
        </pc:grpChg>
        <pc:grpChg chg="mod topLvl">
          <ac:chgData name="James O'Neill" userId="1efe2682bfbbd817" providerId="LiveId" clId="{B439178F-5533-447C-B1C8-D3071E5CB054}" dt="2019-09-25T19:12:11.195" v="28" actId="14100"/>
          <ac:grpSpMkLst>
            <pc:docMk/>
            <pc:sldMk cId="4115223639" sldId="403"/>
            <ac:grpSpMk id="12" creationId="{3F8B7949-CB13-4823-8F6C-F338BDA934E7}"/>
          </ac:grpSpMkLst>
        </pc:grpChg>
        <pc:grpChg chg="add mod">
          <ac:chgData name="James O'Neill" userId="1efe2682bfbbd817" providerId="LiveId" clId="{B439178F-5533-447C-B1C8-D3071E5CB054}" dt="2019-09-25T19:11:31.867" v="23" actId="338"/>
          <ac:grpSpMkLst>
            <pc:docMk/>
            <pc:sldMk cId="4115223639" sldId="403"/>
            <ac:grpSpMk id="1788" creationId="{06E8520E-5239-4FEE-90F8-F76B1BDD8D9B}"/>
          </ac:grpSpMkLst>
        </pc:grpChg>
        <pc:grpChg chg="add del mod">
          <ac:chgData name="James O'Neill" userId="1efe2682bfbbd817" providerId="LiveId" clId="{B439178F-5533-447C-B1C8-D3071E5CB054}" dt="2019-09-25T19:12:23.248" v="29" actId="478"/>
          <ac:grpSpMkLst>
            <pc:docMk/>
            <pc:sldMk cId="4115223639" sldId="403"/>
            <ac:grpSpMk id="1789" creationId="{6253D138-CBBD-4A77-9CF0-91F3C775545F}"/>
          </ac:grpSpMkLst>
        </pc:grpChg>
        <pc:picChg chg="add del mod modCrop">
          <ac:chgData name="James O'Neill" userId="1efe2682bfbbd817" providerId="LiveId" clId="{B439178F-5533-447C-B1C8-D3071E5CB054}" dt="2019-09-25T19:10:37.686" v="18" actId="478"/>
          <ac:picMkLst>
            <pc:docMk/>
            <pc:sldMk cId="4115223639" sldId="403"/>
            <ac:picMk id="5" creationId="{A61A4B88-DD5E-4492-B209-1394FC54A579}"/>
          </ac:picMkLst>
        </pc:picChg>
        <pc:picChg chg="add del mod">
          <ac:chgData name="James O'Neill" userId="1efe2682bfbbd817" providerId="LiveId" clId="{B439178F-5533-447C-B1C8-D3071E5CB054}" dt="2019-09-25T19:11:10.354" v="20" actId="338"/>
          <ac:picMkLst>
            <pc:docMk/>
            <pc:sldMk cId="4115223639" sldId="403"/>
            <ac:picMk id="8" creationId="{29C01186-3A39-471B-B363-DEE2ED5C491F}"/>
          </ac:picMkLst>
        </pc:picChg>
        <pc:picChg chg="mod topLvl">
          <ac:chgData name="James O'Neill" userId="1efe2682bfbbd817" providerId="LiveId" clId="{B439178F-5533-447C-B1C8-D3071E5CB054}" dt="2019-09-25T19:11:54.444" v="25" actId="164"/>
          <ac:picMkLst>
            <pc:docMk/>
            <pc:sldMk cId="4115223639" sldId="403"/>
            <ac:picMk id="1524" creationId="{818FE07D-1457-4D4B-8705-3BEC73482933}"/>
          </ac:picMkLst>
        </pc:picChg>
        <pc:picChg chg="mod topLvl">
          <ac:chgData name="James O'Neill" userId="1efe2682bfbbd817" providerId="LiveId" clId="{B439178F-5533-447C-B1C8-D3071E5CB054}" dt="2019-09-25T19:11:54.444" v="25" actId="164"/>
          <ac:picMkLst>
            <pc:docMk/>
            <pc:sldMk cId="4115223639" sldId="403"/>
            <ac:picMk id="1525" creationId="{1B2052DB-6D3B-4511-AC56-8B764A1D54AF}"/>
          </ac:picMkLst>
        </pc:picChg>
        <pc:picChg chg="add mod modCrop">
          <ac:chgData name="James O'Neill" userId="1efe2682bfbbd817" providerId="LiveId" clId="{B439178F-5533-447C-B1C8-D3071E5CB054}" dt="2019-09-25T19:15:34.436" v="48" actId="14100"/>
          <ac:picMkLst>
            <pc:docMk/>
            <pc:sldMk cId="4115223639" sldId="403"/>
            <ac:picMk id="1791" creationId="{EFD62729-35BF-4A7F-9A64-875B0A96AB55}"/>
          </ac:picMkLst>
        </pc:picChg>
      </pc:sldChg>
      <pc:sldChg chg="addSp delSp modSp add modTransition">
        <pc:chgData name="James O'Neill" userId="1efe2682bfbbd817" providerId="LiveId" clId="{B439178F-5533-447C-B1C8-D3071E5CB054}" dt="2019-09-28T08:55:16.110" v="368"/>
        <pc:sldMkLst>
          <pc:docMk/>
          <pc:sldMk cId="599739667" sldId="404"/>
        </pc:sldMkLst>
        <pc:spChg chg="del mod">
          <ac:chgData name="James O'Neill" userId="1efe2682bfbbd817" providerId="LiveId" clId="{B439178F-5533-447C-B1C8-D3071E5CB054}" dt="2019-09-28T08:54:34.579" v="365" actId="478"/>
          <ac:spMkLst>
            <pc:docMk/>
            <pc:sldMk cId="599739667" sldId="404"/>
            <ac:spMk id="2" creationId="{00000000-0000-0000-0000-000000000000}"/>
          </ac:spMkLst>
        </pc:spChg>
        <pc:spChg chg="add del mod">
          <ac:chgData name="James O'Neill" userId="1efe2682bfbbd817" providerId="LiveId" clId="{B439178F-5533-447C-B1C8-D3071E5CB054}" dt="2019-09-28T08:54:38.588" v="366" actId="478"/>
          <ac:spMkLst>
            <pc:docMk/>
            <pc:sldMk cId="599739667" sldId="404"/>
            <ac:spMk id="5" creationId="{259260CE-9A3F-4DD3-9087-0BF510B538DD}"/>
          </ac:spMkLst>
        </pc:spChg>
      </pc:sldChg>
      <pc:sldChg chg="add del">
        <pc:chgData name="James O'Neill" userId="1efe2682bfbbd817" providerId="LiveId" clId="{B439178F-5533-447C-B1C8-D3071E5CB054}" dt="2019-09-28T08:53:01.511" v="362" actId="2696"/>
        <pc:sldMkLst>
          <pc:docMk/>
          <pc:sldMk cId="2631470380" sldId="404"/>
        </pc:sldMkLst>
      </pc:sldChg>
      <pc:sldChg chg="add del">
        <pc:chgData name="James O'Neill" userId="1efe2682bfbbd817" providerId="LiveId" clId="{B439178F-5533-447C-B1C8-D3071E5CB054}" dt="2019-09-28T09:16:14.842" v="382" actId="2696"/>
        <pc:sldMkLst>
          <pc:docMk/>
          <pc:sldMk cId="3185997968" sldId="405"/>
        </pc:sldMkLst>
      </pc:sldChg>
      <pc:sldChg chg="addSp delSp modSp add modAnim">
        <pc:chgData name="James O'Neill" userId="1efe2682bfbbd817" providerId="LiveId" clId="{B439178F-5533-447C-B1C8-D3071E5CB054}" dt="2019-09-28T08:57:27.591" v="381"/>
        <pc:sldMkLst>
          <pc:docMk/>
          <pc:sldMk cId="986707719" sldId="406"/>
        </pc:sldMkLst>
        <pc:spChg chg="del">
          <ac:chgData name="James O'Neill" userId="1efe2682bfbbd817" providerId="LiveId" clId="{B439178F-5533-447C-B1C8-D3071E5CB054}" dt="2019-09-28T08:55:59.421" v="371"/>
          <ac:spMkLst>
            <pc:docMk/>
            <pc:sldMk cId="986707719" sldId="406"/>
            <ac:spMk id="2" creationId="{9193CF04-9321-406F-A980-B1C6FC5312FD}"/>
          </ac:spMkLst>
        </pc:spChg>
        <pc:spChg chg="del">
          <ac:chgData name="James O'Neill" userId="1efe2682bfbbd817" providerId="LiveId" clId="{B439178F-5533-447C-B1C8-D3071E5CB054}" dt="2019-09-28T08:55:59.421" v="371"/>
          <ac:spMkLst>
            <pc:docMk/>
            <pc:sldMk cId="986707719" sldId="406"/>
            <ac:spMk id="3" creationId="{05B20257-FE28-478D-B0FE-FA8912EFAF25}"/>
          </ac:spMkLst>
        </pc:spChg>
        <pc:spChg chg="add del mod">
          <ac:chgData name="James O'Neill" userId="1efe2682bfbbd817" providerId="LiveId" clId="{B439178F-5533-447C-B1C8-D3071E5CB054}" dt="2019-09-28T08:56:08.617" v="372" actId="478"/>
          <ac:spMkLst>
            <pc:docMk/>
            <pc:sldMk cId="986707719" sldId="406"/>
            <ac:spMk id="4" creationId="{BB9E3C76-3D3F-486B-98B0-E6664EA17F6C}"/>
          </ac:spMkLst>
        </pc:spChg>
        <pc:spChg chg="add del mod">
          <ac:chgData name="James O'Neill" userId="1efe2682bfbbd817" providerId="LiveId" clId="{B439178F-5533-447C-B1C8-D3071E5CB054}" dt="2019-09-28T08:56:08.617" v="372" actId="478"/>
          <ac:spMkLst>
            <pc:docMk/>
            <pc:sldMk cId="986707719" sldId="406"/>
            <ac:spMk id="5" creationId="{EB9398D0-D21C-443F-A1C1-9B7D32CF57AE}"/>
          </ac:spMkLst>
        </pc:spChg>
        <pc:spChg chg="add mod">
          <ac:chgData name="James O'Neill" userId="1efe2682bfbbd817" providerId="LiveId" clId="{B439178F-5533-447C-B1C8-D3071E5CB054}" dt="2019-09-28T08:57:15.801" v="380" actId="208"/>
          <ac:spMkLst>
            <pc:docMk/>
            <pc:sldMk cId="986707719" sldId="406"/>
            <ac:spMk id="7" creationId="{750A1953-B3C1-483B-9166-A26E31E15A73}"/>
          </ac:spMkLst>
        </pc:spChg>
        <pc:picChg chg="add">
          <ac:chgData name="James O'Neill" userId="1efe2682bfbbd817" providerId="LiveId" clId="{B439178F-5533-447C-B1C8-D3071E5CB054}" dt="2019-09-28T08:56:09.506" v="373"/>
          <ac:picMkLst>
            <pc:docMk/>
            <pc:sldMk cId="986707719" sldId="406"/>
            <ac:picMk id="6" creationId="{1B4E2AAC-DB7E-4576-B457-A749FD897F4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57D458-5377-46D7-9FEA-CFA08161BCE1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C292DAA-8272-41F3-B41E-F718940EE065}">
      <dgm:prSet phldrT="[Text]"/>
      <dgm:spPr/>
      <dgm:t>
        <a:bodyPr/>
        <a:lstStyle/>
        <a:p>
          <a:r>
            <a:rPr lang="en-US" dirty="0"/>
            <a:t>Help</a:t>
          </a:r>
        </a:p>
      </dgm:t>
    </dgm:pt>
    <dgm:pt modelId="{E5346D9D-556C-4E56-9512-2346F82AAC8C}" type="parTrans" cxnId="{4414BEAB-E214-4673-A27E-AD42E3D00311}">
      <dgm:prSet/>
      <dgm:spPr/>
      <dgm:t>
        <a:bodyPr/>
        <a:lstStyle/>
        <a:p>
          <a:endParaRPr lang="en-US"/>
        </a:p>
      </dgm:t>
    </dgm:pt>
    <dgm:pt modelId="{521BBA73-A655-4544-8413-8B1021406F25}" type="sibTrans" cxnId="{4414BEAB-E214-4673-A27E-AD42E3D00311}">
      <dgm:prSet/>
      <dgm:spPr/>
      <dgm:t>
        <a:bodyPr/>
        <a:lstStyle/>
        <a:p>
          <a:endParaRPr lang="en-US"/>
        </a:p>
      </dgm:t>
    </dgm:pt>
    <dgm:pt modelId="{1B752874-B2DB-4048-8096-C51A57F4B532}">
      <dgm:prSet phldrT="[Text]"/>
      <dgm:spPr/>
      <dgm:t>
        <a:bodyPr/>
        <a:lstStyle/>
        <a:p>
          <a:r>
            <a:rPr lang="en-US" dirty="0"/>
            <a:t>Test</a:t>
          </a:r>
        </a:p>
      </dgm:t>
    </dgm:pt>
    <dgm:pt modelId="{1885EF5F-7642-4E68-8297-391B6DB1B373}" type="parTrans" cxnId="{C04DB5A3-2FC1-4A66-8420-05901E713A5E}">
      <dgm:prSet/>
      <dgm:spPr/>
      <dgm:t>
        <a:bodyPr/>
        <a:lstStyle/>
        <a:p>
          <a:endParaRPr lang="en-US"/>
        </a:p>
      </dgm:t>
    </dgm:pt>
    <dgm:pt modelId="{A573A746-AA71-484C-BE0A-57464944864D}" type="sibTrans" cxnId="{C04DB5A3-2FC1-4A66-8420-05901E713A5E}">
      <dgm:prSet/>
      <dgm:spPr/>
      <dgm:t>
        <a:bodyPr/>
        <a:lstStyle/>
        <a:p>
          <a:endParaRPr lang="en-US"/>
        </a:p>
      </dgm:t>
    </dgm:pt>
    <dgm:pt modelId="{3EFB03BC-E1E5-4675-836E-3C654BD83DBB}">
      <dgm:prSet phldrT="[Text]"/>
      <dgm:spPr/>
      <dgm:t>
        <a:bodyPr/>
        <a:lstStyle/>
        <a:p>
          <a:r>
            <a:rPr lang="en-US" dirty="0"/>
            <a:t>Spec</a:t>
          </a:r>
        </a:p>
      </dgm:t>
    </dgm:pt>
    <dgm:pt modelId="{E5ED9BD1-CDFE-4260-8D94-22D3A5B3073F}" type="parTrans" cxnId="{E2A02D20-3BD7-4FF9-8563-70B10136D4B0}">
      <dgm:prSet/>
      <dgm:spPr/>
      <dgm:t>
        <a:bodyPr/>
        <a:lstStyle/>
        <a:p>
          <a:endParaRPr lang="en-US"/>
        </a:p>
      </dgm:t>
    </dgm:pt>
    <dgm:pt modelId="{D942733F-9C0E-491D-8DB1-558B2C2852C7}" type="sibTrans" cxnId="{E2A02D20-3BD7-4FF9-8563-70B10136D4B0}">
      <dgm:prSet/>
      <dgm:spPr/>
      <dgm:t>
        <a:bodyPr/>
        <a:lstStyle/>
        <a:p>
          <a:endParaRPr lang="en-US"/>
        </a:p>
      </dgm:t>
    </dgm:pt>
    <dgm:pt modelId="{CB79E5CA-72E6-4BAF-AEEF-5E823A8694B3}" type="pres">
      <dgm:prSet presAssocID="{0A57D458-5377-46D7-9FEA-CFA08161BCE1}" presName="Name0" presStyleCnt="0">
        <dgm:presLayoutVars>
          <dgm:dir/>
          <dgm:resizeHandles val="exact"/>
        </dgm:presLayoutVars>
      </dgm:prSet>
      <dgm:spPr/>
    </dgm:pt>
    <dgm:pt modelId="{7A3F5753-9D65-4B36-A4A0-3926AB1E9D86}" type="pres">
      <dgm:prSet presAssocID="{AC292DAA-8272-41F3-B41E-F718940EE065}" presName="node" presStyleLbl="node1" presStyleIdx="0" presStyleCnt="3">
        <dgm:presLayoutVars>
          <dgm:bulletEnabled val="1"/>
        </dgm:presLayoutVars>
      </dgm:prSet>
      <dgm:spPr/>
    </dgm:pt>
    <dgm:pt modelId="{5CBB7B1A-E792-4692-A76F-301CD42BE247}" type="pres">
      <dgm:prSet presAssocID="{521BBA73-A655-4544-8413-8B1021406F25}" presName="sibTrans" presStyleLbl="sibTrans2D1" presStyleIdx="0" presStyleCnt="3"/>
      <dgm:spPr/>
    </dgm:pt>
    <dgm:pt modelId="{E8218082-C007-46AB-80EE-E6FE8456F2D1}" type="pres">
      <dgm:prSet presAssocID="{521BBA73-A655-4544-8413-8B1021406F25}" presName="connectorText" presStyleLbl="sibTrans2D1" presStyleIdx="0" presStyleCnt="3"/>
      <dgm:spPr/>
    </dgm:pt>
    <dgm:pt modelId="{EC9C95F6-0F9C-4B41-B63F-877334FAD91B}" type="pres">
      <dgm:prSet presAssocID="{1B752874-B2DB-4048-8096-C51A57F4B532}" presName="node" presStyleLbl="node1" presStyleIdx="1" presStyleCnt="3">
        <dgm:presLayoutVars>
          <dgm:bulletEnabled val="1"/>
        </dgm:presLayoutVars>
      </dgm:prSet>
      <dgm:spPr/>
    </dgm:pt>
    <dgm:pt modelId="{EFDBFA34-2928-4B27-8E2C-5F33CB141ACF}" type="pres">
      <dgm:prSet presAssocID="{A573A746-AA71-484C-BE0A-57464944864D}" presName="sibTrans" presStyleLbl="sibTrans2D1" presStyleIdx="1" presStyleCnt="3"/>
      <dgm:spPr/>
    </dgm:pt>
    <dgm:pt modelId="{E0E6D35A-F1A6-4913-A4E2-476ADBF9149A}" type="pres">
      <dgm:prSet presAssocID="{A573A746-AA71-484C-BE0A-57464944864D}" presName="connectorText" presStyleLbl="sibTrans2D1" presStyleIdx="1" presStyleCnt="3"/>
      <dgm:spPr/>
    </dgm:pt>
    <dgm:pt modelId="{3F71A328-DC3E-4EAC-9456-3513FDF7DC3C}" type="pres">
      <dgm:prSet presAssocID="{3EFB03BC-E1E5-4675-836E-3C654BD83DBB}" presName="node" presStyleLbl="node1" presStyleIdx="2" presStyleCnt="3">
        <dgm:presLayoutVars>
          <dgm:bulletEnabled val="1"/>
        </dgm:presLayoutVars>
      </dgm:prSet>
      <dgm:spPr/>
    </dgm:pt>
    <dgm:pt modelId="{72F3BDA6-FD4E-47F3-9927-3C28C90F8E67}" type="pres">
      <dgm:prSet presAssocID="{D942733F-9C0E-491D-8DB1-558B2C2852C7}" presName="sibTrans" presStyleLbl="sibTrans2D1" presStyleIdx="2" presStyleCnt="3"/>
      <dgm:spPr/>
    </dgm:pt>
    <dgm:pt modelId="{36D5EEF3-F892-40A6-82E9-C374C687DFDD}" type="pres">
      <dgm:prSet presAssocID="{D942733F-9C0E-491D-8DB1-558B2C2852C7}" presName="connectorText" presStyleLbl="sibTrans2D1" presStyleIdx="2" presStyleCnt="3"/>
      <dgm:spPr/>
    </dgm:pt>
  </dgm:ptLst>
  <dgm:cxnLst>
    <dgm:cxn modelId="{E2A02D20-3BD7-4FF9-8563-70B10136D4B0}" srcId="{0A57D458-5377-46D7-9FEA-CFA08161BCE1}" destId="{3EFB03BC-E1E5-4675-836E-3C654BD83DBB}" srcOrd="2" destOrd="0" parTransId="{E5ED9BD1-CDFE-4260-8D94-22D3A5B3073F}" sibTransId="{D942733F-9C0E-491D-8DB1-558B2C2852C7}"/>
    <dgm:cxn modelId="{B9DCF42E-714D-4E82-8300-5B6CA0B81C05}" type="presOf" srcId="{A573A746-AA71-484C-BE0A-57464944864D}" destId="{E0E6D35A-F1A6-4913-A4E2-476ADBF9149A}" srcOrd="1" destOrd="0" presId="urn:microsoft.com/office/officeart/2005/8/layout/cycle7"/>
    <dgm:cxn modelId="{9879625D-3009-4E6B-B505-3EC55AC7B019}" type="presOf" srcId="{3EFB03BC-E1E5-4675-836E-3C654BD83DBB}" destId="{3F71A328-DC3E-4EAC-9456-3513FDF7DC3C}" srcOrd="0" destOrd="0" presId="urn:microsoft.com/office/officeart/2005/8/layout/cycle7"/>
    <dgm:cxn modelId="{717EBE42-C4B5-41F8-AB69-88171A2E0D09}" type="presOf" srcId="{A573A746-AA71-484C-BE0A-57464944864D}" destId="{EFDBFA34-2928-4B27-8E2C-5F33CB141ACF}" srcOrd="0" destOrd="0" presId="urn:microsoft.com/office/officeart/2005/8/layout/cycle7"/>
    <dgm:cxn modelId="{DEF5788D-1264-4A44-860B-B8646C92B8E4}" type="presOf" srcId="{0A57D458-5377-46D7-9FEA-CFA08161BCE1}" destId="{CB79E5CA-72E6-4BAF-AEEF-5E823A8694B3}" srcOrd="0" destOrd="0" presId="urn:microsoft.com/office/officeart/2005/8/layout/cycle7"/>
    <dgm:cxn modelId="{306EF69F-5E86-463E-8DA5-5FDAFF5C7756}" type="presOf" srcId="{D942733F-9C0E-491D-8DB1-558B2C2852C7}" destId="{72F3BDA6-FD4E-47F3-9927-3C28C90F8E67}" srcOrd="0" destOrd="0" presId="urn:microsoft.com/office/officeart/2005/8/layout/cycle7"/>
    <dgm:cxn modelId="{C04DB5A3-2FC1-4A66-8420-05901E713A5E}" srcId="{0A57D458-5377-46D7-9FEA-CFA08161BCE1}" destId="{1B752874-B2DB-4048-8096-C51A57F4B532}" srcOrd="1" destOrd="0" parTransId="{1885EF5F-7642-4E68-8297-391B6DB1B373}" sibTransId="{A573A746-AA71-484C-BE0A-57464944864D}"/>
    <dgm:cxn modelId="{4414BEAB-E214-4673-A27E-AD42E3D00311}" srcId="{0A57D458-5377-46D7-9FEA-CFA08161BCE1}" destId="{AC292DAA-8272-41F3-B41E-F718940EE065}" srcOrd="0" destOrd="0" parTransId="{E5346D9D-556C-4E56-9512-2346F82AAC8C}" sibTransId="{521BBA73-A655-4544-8413-8B1021406F25}"/>
    <dgm:cxn modelId="{B81692BF-D0CD-4090-A386-3F92AF09C77A}" type="presOf" srcId="{521BBA73-A655-4544-8413-8B1021406F25}" destId="{E8218082-C007-46AB-80EE-E6FE8456F2D1}" srcOrd="1" destOrd="0" presId="urn:microsoft.com/office/officeart/2005/8/layout/cycle7"/>
    <dgm:cxn modelId="{14A3E5D2-9C42-488D-94ED-B0E1CF5E4C22}" type="presOf" srcId="{D942733F-9C0E-491D-8DB1-558B2C2852C7}" destId="{36D5EEF3-F892-40A6-82E9-C374C687DFDD}" srcOrd="1" destOrd="0" presId="urn:microsoft.com/office/officeart/2005/8/layout/cycle7"/>
    <dgm:cxn modelId="{2F594DD4-91A1-44D7-800B-CBCC6918D6E6}" type="presOf" srcId="{1B752874-B2DB-4048-8096-C51A57F4B532}" destId="{EC9C95F6-0F9C-4B41-B63F-877334FAD91B}" srcOrd="0" destOrd="0" presId="urn:microsoft.com/office/officeart/2005/8/layout/cycle7"/>
    <dgm:cxn modelId="{58E881F9-20E5-4E9E-8194-BE10F8DCA997}" type="presOf" srcId="{AC292DAA-8272-41F3-B41E-F718940EE065}" destId="{7A3F5753-9D65-4B36-A4A0-3926AB1E9D86}" srcOrd="0" destOrd="0" presId="urn:microsoft.com/office/officeart/2005/8/layout/cycle7"/>
    <dgm:cxn modelId="{728C4BFB-BB71-4531-B0CB-CFD3A42EEAB0}" type="presOf" srcId="{521BBA73-A655-4544-8413-8B1021406F25}" destId="{5CBB7B1A-E792-4692-A76F-301CD42BE247}" srcOrd="0" destOrd="0" presId="urn:microsoft.com/office/officeart/2005/8/layout/cycle7"/>
    <dgm:cxn modelId="{2D77C9D6-B924-44CB-9B73-BEC79200DB7A}" type="presParOf" srcId="{CB79E5CA-72E6-4BAF-AEEF-5E823A8694B3}" destId="{7A3F5753-9D65-4B36-A4A0-3926AB1E9D86}" srcOrd="0" destOrd="0" presId="urn:microsoft.com/office/officeart/2005/8/layout/cycle7"/>
    <dgm:cxn modelId="{B4A4F240-1CE3-428C-9CD4-09F25BBDED6E}" type="presParOf" srcId="{CB79E5CA-72E6-4BAF-AEEF-5E823A8694B3}" destId="{5CBB7B1A-E792-4692-A76F-301CD42BE247}" srcOrd="1" destOrd="0" presId="urn:microsoft.com/office/officeart/2005/8/layout/cycle7"/>
    <dgm:cxn modelId="{C0D560F9-A975-4FA2-8B5F-03F772E963FC}" type="presParOf" srcId="{5CBB7B1A-E792-4692-A76F-301CD42BE247}" destId="{E8218082-C007-46AB-80EE-E6FE8456F2D1}" srcOrd="0" destOrd="0" presId="urn:microsoft.com/office/officeart/2005/8/layout/cycle7"/>
    <dgm:cxn modelId="{4006BBAE-3C1D-4D74-8A2E-B667E0E64176}" type="presParOf" srcId="{CB79E5CA-72E6-4BAF-AEEF-5E823A8694B3}" destId="{EC9C95F6-0F9C-4B41-B63F-877334FAD91B}" srcOrd="2" destOrd="0" presId="urn:microsoft.com/office/officeart/2005/8/layout/cycle7"/>
    <dgm:cxn modelId="{AB92BBFE-FFA8-4187-8204-21860BC40E5E}" type="presParOf" srcId="{CB79E5CA-72E6-4BAF-AEEF-5E823A8694B3}" destId="{EFDBFA34-2928-4B27-8E2C-5F33CB141ACF}" srcOrd="3" destOrd="0" presId="urn:microsoft.com/office/officeart/2005/8/layout/cycle7"/>
    <dgm:cxn modelId="{23C0B9F8-0F82-46F0-BA36-29572EDF1BC2}" type="presParOf" srcId="{EFDBFA34-2928-4B27-8E2C-5F33CB141ACF}" destId="{E0E6D35A-F1A6-4913-A4E2-476ADBF9149A}" srcOrd="0" destOrd="0" presId="urn:microsoft.com/office/officeart/2005/8/layout/cycle7"/>
    <dgm:cxn modelId="{A8DAD1A3-0402-4FDD-A31A-2AFB948535CA}" type="presParOf" srcId="{CB79E5CA-72E6-4BAF-AEEF-5E823A8694B3}" destId="{3F71A328-DC3E-4EAC-9456-3513FDF7DC3C}" srcOrd="4" destOrd="0" presId="urn:microsoft.com/office/officeart/2005/8/layout/cycle7"/>
    <dgm:cxn modelId="{037D3BE5-9637-4736-9077-59DBE152EF8B}" type="presParOf" srcId="{CB79E5CA-72E6-4BAF-AEEF-5E823A8694B3}" destId="{72F3BDA6-FD4E-47F3-9927-3C28C90F8E67}" srcOrd="5" destOrd="0" presId="urn:microsoft.com/office/officeart/2005/8/layout/cycle7"/>
    <dgm:cxn modelId="{690A3ECE-B015-4EA8-A223-1D3F319CEC4F}" type="presParOf" srcId="{72F3BDA6-FD4E-47F3-9927-3C28C90F8E67}" destId="{36D5EEF3-F892-40A6-82E9-C374C687DFDD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F5753-9D65-4B36-A4A0-3926AB1E9D86}">
      <dsp:nvSpPr>
        <dsp:cNvPr id="0" name=""/>
        <dsp:cNvSpPr/>
      </dsp:nvSpPr>
      <dsp:spPr>
        <a:xfrm>
          <a:off x="1844203" y="20971"/>
          <a:ext cx="2231544" cy="11157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Help</a:t>
          </a:r>
        </a:p>
      </dsp:txBody>
      <dsp:txXfrm>
        <a:off x="1876883" y="53651"/>
        <a:ext cx="2166184" cy="1050412"/>
      </dsp:txXfrm>
    </dsp:sp>
    <dsp:sp modelId="{5CBB7B1A-E792-4692-A76F-301CD42BE247}">
      <dsp:nvSpPr>
        <dsp:cNvPr id="0" name=""/>
        <dsp:cNvSpPr/>
      </dsp:nvSpPr>
      <dsp:spPr>
        <a:xfrm rot="3600000">
          <a:off x="3299441" y="1980408"/>
          <a:ext cx="1164906" cy="390520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3416597" y="2058512"/>
        <a:ext cx="930594" cy="234312"/>
      </dsp:txXfrm>
    </dsp:sp>
    <dsp:sp modelId="{EC9C95F6-0F9C-4B41-B63F-877334FAD91B}">
      <dsp:nvSpPr>
        <dsp:cNvPr id="0" name=""/>
        <dsp:cNvSpPr/>
      </dsp:nvSpPr>
      <dsp:spPr>
        <a:xfrm>
          <a:off x="3688042" y="3214594"/>
          <a:ext cx="2231544" cy="11157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Test</a:t>
          </a:r>
        </a:p>
      </dsp:txBody>
      <dsp:txXfrm>
        <a:off x="3720722" y="3247274"/>
        <a:ext cx="2166184" cy="1050412"/>
      </dsp:txXfrm>
    </dsp:sp>
    <dsp:sp modelId="{EFDBFA34-2928-4B27-8E2C-5F33CB141ACF}">
      <dsp:nvSpPr>
        <dsp:cNvPr id="0" name=""/>
        <dsp:cNvSpPr/>
      </dsp:nvSpPr>
      <dsp:spPr>
        <a:xfrm rot="10800000">
          <a:off x="2377522" y="3577220"/>
          <a:ext cx="1164906" cy="390520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10800000">
        <a:off x="2494678" y="3655324"/>
        <a:ext cx="930594" cy="234312"/>
      </dsp:txXfrm>
    </dsp:sp>
    <dsp:sp modelId="{3F71A328-DC3E-4EAC-9456-3513FDF7DC3C}">
      <dsp:nvSpPr>
        <dsp:cNvPr id="0" name=""/>
        <dsp:cNvSpPr/>
      </dsp:nvSpPr>
      <dsp:spPr>
        <a:xfrm>
          <a:off x="364" y="3214594"/>
          <a:ext cx="2231544" cy="11157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Spec</a:t>
          </a:r>
        </a:p>
      </dsp:txBody>
      <dsp:txXfrm>
        <a:off x="33044" y="3247274"/>
        <a:ext cx="2166184" cy="1050412"/>
      </dsp:txXfrm>
    </dsp:sp>
    <dsp:sp modelId="{72F3BDA6-FD4E-47F3-9927-3C28C90F8E67}">
      <dsp:nvSpPr>
        <dsp:cNvPr id="0" name=""/>
        <dsp:cNvSpPr/>
      </dsp:nvSpPr>
      <dsp:spPr>
        <a:xfrm rot="18000000">
          <a:off x="1455602" y="1980408"/>
          <a:ext cx="1164906" cy="390520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572758" y="2058512"/>
        <a:ext cx="930594" cy="2343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369BF155-1572-46BD-BEF2-918C78D7F7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C0E1FA-07E5-436B-8571-90A6C0399C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97313" y="0"/>
            <a:ext cx="2982912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9B6E59-C26B-4925-843D-3F5315CBFB9D}" type="datetimeFigureOut">
              <a:rPr lang="en-GB" smtClean="0"/>
              <a:t>28/09/2019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602321-FC73-4580-83BE-A358C30F190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501188"/>
            <a:ext cx="2982913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D5538A-278A-44F8-B633-548C186E83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97313" y="9501188"/>
            <a:ext cx="2982912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920DA4-816B-4B4F-A0CB-84ECB276BA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1476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2-29T10:37:55.8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11577 8744 2176,'-14'0'864,"-1"0"-448,15 0-768,0 0 0,0 15-480,15-1-192</inkml:trace>
  <inkml:trace contextRef="#ctx0" brushRef="#br0" timeOffset="-232">11534 8949 128,'0'-30'0</inkml:trace>
  <inkml:trace contextRef="#ctx0" brushRef="#br0" timeOffset="168">11593 8934 4096,'-15'0'1568,"15"-15"-832,15 30-2048,-1-15-320,1 14 192,-15-14 256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4T22:09:47.66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25548 11143 1664,'0'0'704,"-17"0"-384,17 17-256,0-17 288,0 0-288,0 0-32,0 0-96,0 0 0,0 0 64,0 0 0,0 0 0,0 0 64,0 0-96,0 0 0,0 0 32,0 0 0,17 0-160,-17 0-32,0 0-608,16-17-224</inkml:trace>
  <inkml:trace contextRef="#ctx0" brushRef="#br0" timeOffset="520">25515 10832 2816,'0'17'1120,"17"-17"-576,-17-50-1472,16 50-160,-16 0 96,0-16 160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2-29T10:40:00.52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3519 12306 1408,'0'-29'512,"0"29"-256,-15 0-160,15 0 128,0 0-192,0 0-64,0 0 0,0 0 0,0 0-64,0 0 64,0 0 32,0 0 0,0 0 0,0 0 64,15 0-96,-15 0-64,0 0 64,0 0 64,15 0 0,-1 0-32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03T13:35:09.35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34319 4760 5888,'29'-30'2176,"-14"30"-1152,-15 0-1184,15 0 320,-15 0-160,0 0 0,0 0-352,0 15-160,-15 0-1024,0-1-352,15 1 32,-14-1 160</inkml:trace>
  <inkml:trace contextRef="#ctx0" brushRef="#br0" timeOffset="685">34202 5461 1664,'15'-30'608,"-15"60"-320,14-16-352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03T13:35:11.01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34392 4015 3840,'15'0'1472,"14"15"-768,-14-1-896,-15-14 256,0 0-704,14 15-288,-14 0-512,0-1-160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80CA2321-FDB9-4534-97B8-7D7B7E92C4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623888"/>
            <a:ext cx="7340600" cy="41290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DCA5F1DD-26E2-4475-95B3-3E1D3D55D1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8975" y="4813300"/>
            <a:ext cx="5505450" cy="3938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3558A96-44DB-4AAD-A21E-05A933BD853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97313" y="0"/>
            <a:ext cx="2982912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900">
                <a:latin typeface="+mn-lt"/>
              </a:defRPr>
            </a:lvl1pPr>
          </a:lstStyle>
          <a:p>
            <a:fld id="{F9E20CFF-6FAA-489E-AA8D-DBF5A573C564}" type="datetimeFigureOut">
              <a:rPr lang="en-GB" smtClean="0"/>
              <a:pPr/>
              <a:t>28/09/2019</a:t>
            </a:fld>
            <a:endParaRPr lang="en-GB"/>
          </a:p>
        </p:txBody>
      </p:sp>
      <p:sp>
        <p:nvSpPr>
          <p:cNvPr id="12" name="Header Placeholder 11">
            <a:extLst>
              <a:ext uri="{FF2B5EF4-FFF2-40B4-BE49-F238E27FC236}">
                <a16:creationId xmlns:a16="http://schemas.microsoft.com/office/drawing/2014/main" id="{291B65A4-ACC3-4D9D-8474-4249637B3B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900"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C9B4AC1-D994-46E5-8DBD-FAD4DF8AC4C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501188"/>
            <a:ext cx="2982913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573086E-19DD-4ADD-9875-CF75332B4E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97313" y="9501188"/>
            <a:ext cx="2982912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latin typeface="+mn-lt"/>
              </a:defRPr>
            </a:lvl1pPr>
          </a:lstStyle>
          <a:p>
            <a:fld id="{46C2F36E-DBBD-48E2-8A3C-11FB39A9674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73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Gotham Book" panose="020F0502020204030204" pitchFamily="34" charset="0"/>
      </a:defRPr>
    </a:lvl1pPr>
    <a:lvl2pPr marL="180975" indent="-180975" algn="l" defTabSz="685800" rtl="0" eaLnBrk="1" latinLnBrk="0" hangingPunct="1">
      <a:buFont typeface="Gotham Book" panose="020B0604020202020204" pitchFamily="34" charset="0"/>
      <a:buChar char="•"/>
      <a:defRPr sz="900" kern="1200">
        <a:solidFill>
          <a:schemeClr val="tx1"/>
        </a:solidFill>
        <a:latin typeface="+mn-lt"/>
        <a:ea typeface="+mn-ea"/>
        <a:cs typeface="Gotham Book" panose="020F0502020204030204" pitchFamily="34" charset="0"/>
      </a:defRPr>
    </a:lvl2pPr>
    <a:lvl3pPr marL="360363" indent="-179388" algn="l" defTabSz="685800" rtl="0" eaLnBrk="1" latinLnBrk="0" hangingPunct="1">
      <a:buFont typeface="Gotham Book" panose="02070309020205020404" pitchFamily="49" charset="0"/>
      <a:buChar char="o"/>
      <a:defRPr sz="900" kern="1200">
        <a:solidFill>
          <a:schemeClr val="tx1"/>
        </a:solidFill>
        <a:latin typeface="+mn-lt"/>
        <a:ea typeface="+mn-ea"/>
        <a:cs typeface="Gotham Book" panose="020F0502020204030204" pitchFamily="34" charset="0"/>
      </a:defRPr>
    </a:lvl3pPr>
    <a:lvl4pPr marL="360363" indent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Gotham Book" panose="020F0502020204030204" pitchFamily="34" charset="0"/>
      </a:defRPr>
    </a:lvl4pPr>
    <a:lvl5pPr marL="360363" indent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Gotham Book" panose="020F0502020204030204" pitchFamily="34" charset="0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COMPOSEABLE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2F36E-DBBD-48E2-8A3C-11FB39A9674D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1865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AA346-A81D-40D7-BC6B-45670DCC361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9999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D8673-B555-4280-88DF-442AF2A8518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891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AA346-A81D-40D7-BC6B-45670DCC361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0708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AA346-A81D-40D7-BC6B-45670DCC361F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858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8600" y="623888"/>
            <a:ext cx="7340600" cy="4129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2F36E-DBBD-48E2-8A3C-11FB39A9674D}" type="slidenum">
              <a:rPr lang="en-GB" smtClean="0"/>
              <a:pPr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624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8600" y="623888"/>
            <a:ext cx="7340600" cy="4129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2F36E-DBBD-48E2-8A3C-11FB39A9674D}" type="slidenum">
              <a:rPr lang="en-GB" smtClean="0"/>
              <a:pPr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098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8600" y="623888"/>
            <a:ext cx="7340600" cy="4129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2F36E-DBBD-48E2-8A3C-11FB39A9674D}" type="slidenum">
              <a:rPr lang="en-GB" smtClean="0"/>
              <a:pPr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495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red and white striped blanket&#10;&#10;Description generated with very high confidence">
            <a:extLst>
              <a:ext uri="{FF2B5EF4-FFF2-40B4-BE49-F238E27FC236}">
                <a16:creationId xmlns:a16="http://schemas.microsoft.com/office/drawing/2014/main" id="{A506DC68-A39F-4F26-8798-50BFD73F7E36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600" y="0"/>
            <a:ext cx="121932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D80848-4CDD-4FA9-8266-7EAA314C3BAB}"/>
              </a:ext>
            </a:extLst>
          </p:cNvPr>
          <p:cNvSpPr/>
          <p:nvPr userDrawn="1"/>
        </p:nvSpPr>
        <p:spPr>
          <a:xfrm>
            <a:off x="-600" y="5476763"/>
            <a:ext cx="12193200" cy="14465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5A09C7D8-98CF-43CC-81DB-2C7FC1A703B1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4103357" y="4053274"/>
            <a:ext cx="7418388" cy="615553"/>
          </a:xfrm>
        </p:spPr>
        <p:txBody>
          <a:bodyPr anchor="b"/>
          <a:lstStyle>
            <a:lvl1pPr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Session Title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4DFFF5C-6A82-44ED-9D5F-CDA54D8633F7}"/>
              </a:ext>
            </a:extLst>
          </p:cNvPr>
          <p:cNvCxnSpPr/>
          <p:nvPr userDrawn="1"/>
        </p:nvCxnSpPr>
        <p:spPr>
          <a:xfrm>
            <a:off x="4173311" y="5756557"/>
            <a:ext cx="7448550" cy="0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C1C178B0-151D-4212-B2A7-B310999371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03357" y="4758806"/>
            <a:ext cx="7418387" cy="276999"/>
          </a:xfrm>
        </p:spPr>
        <p:txBody>
          <a:bodyPr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Presenter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F579E-EB4E-490C-B58A-1B675A5FC3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6104" y="1398852"/>
            <a:ext cx="3333750" cy="3333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799E67B-6FB6-4B4C-9397-544A8C363262}"/>
              </a:ext>
            </a:extLst>
          </p:cNvPr>
          <p:cNvCxnSpPr/>
          <p:nvPr userDrawn="1"/>
        </p:nvCxnSpPr>
        <p:spPr>
          <a:xfrm>
            <a:off x="-600" y="5411449"/>
            <a:ext cx="1219320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5B8B6B9F-623E-447F-9EA6-8CCBE193C83C}"/>
              </a:ext>
            </a:extLst>
          </p:cNvPr>
          <p:cNvGrpSpPr/>
          <p:nvPr userDrawn="1"/>
        </p:nvGrpSpPr>
        <p:grpSpPr>
          <a:xfrm>
            <a:off x="2268336" y="5646600"/>
            <a:ext cx="7634712" cy="1140073"/>
            <a:chOff x="2176706" y="5567671"/>
            <a:chExt cx="7634712" cy="1140073"/>
          </a:xfrm>
        </p:grpSpPr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E4865490-7048-49CD-9599-BA57AC36F9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2176706" y="5567671"/>
              <a:ext cx="3143972" cy="114007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8A17591-D3CC-49E5-ADBD-6AC0B47DBA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983754" y="5661466"/>
              <a:ext cx="3827664" cy="95691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3D98F72-C275-4CD7-BAD4-3DD1894B4479}"/>
              </a:ext>
            </a:extLst>
          </p:cNvPr>
          <p:cNvSpPr txBox="1"/>
          <p:nvPr userDrawn="1"/>
        </p:nvSpPr>
        <p:spPr>
          <a:xfrm>
            <a:off x="1348149" y="4361050"/>
            <a:ext cx="1569660" cy="9233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r>
              <a:rPr lang="en-US" sz="5400" b="1" spc="-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Gotham Book" panose="020B0604030504040204" pitchFamily="34" charset="0"/>
                <a:cs typeface="Gotham Book" panose="020B0604030504040204" pitchFamily="34" charset="0"/>
              </a:rPr>
              <a:t>2019</a:t>
            </a:r>
            <a:endParaRPr lang="en-GB" sz="5400" b="1" spc="-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Gotham Book" panose="020B0604030504040204" pitchFamily="34" charset="0"/>
              <a:cs typeface="Gotham Book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337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604" userDrawn="1">
          <p15:clr>
            <a:srgbClr val="FBAE40"/>
          </p15:clr>
        </p15:guide>
        <p15:guide id="1" pos="4989" userDrawn="1">
          <p15:clr>
            <a:srgbClr val="FBAE40"/>
          </p15:clr>
        </p15:guide>
        <p15:guide id="2" pos="405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3C762A2-BD09-4B06-A763-7C97219990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25" y="73243"/>
            <a:ext cx="3333750" cy="3333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 descr="A red and white striped blanket&#10;&#10;Description generated with very high confidence">
            <a:extLst>
              <a:ext uri="{FF2B5EF4-FFF2-40B4-BE49-F238E27FC236}">
                <a16:creationId xmlns:a16="http://schemas.microsoft.com/office/drawing/2014/main" id="{19972286-B916-49FA-853D-9354AB519AA3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600" y="-31898"/>
            <a:ext cx="121932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5814C7D-2C5C-4BDD-B4A3-EF512400C58D}"/>
              </a:ext>
            </a:extLst>
          </p:cNvPr>
          <p:cNvSpPr txBox="1"/>
          <p:nvPr userDrawn="1"/>
        </p:nvSpPr>
        <p:spPr>
          <a:xfrm>
            <a:off x="5311170" y="3050470"/>
            <a:ext cx="1569660" cy="9233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r>
              <a:rPr lang="en-US" sz="5400" b="1" spc="-300" dirty="0">
                <a:solidFill>
                  <a:srgbClr val="495E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Gotham Book" panose="020B0604030504040204" pitchFamily="34" charset="0"/>
                <a:cs typeface="Gotham Book" panose="020B0604030504040204" pitchFamily="34" charset="0"/>
              </a:rPr>
              <a:t>2019</a:t>
            </a:r>
            <a:endParaRPr lang="en-GB" sz="5400" b="1" spc="-300" dirty="0">
              <a:solidFill>
                <a:srgbClr val="495EA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Gotham Book" panose="020B0604030504040204" pitchFamily="34" charset="0"/>
              <a:cs typeface="Gotham Book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488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40" userDrawn="1">
          <p15:clr>
            <a:srgbClr val="FBAE40"/>
          </p15:clr>
        </p15:guide>
        <p15:guide id="2" orient="horz" pos="459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64A23-BAE9-4076-A977-B30E53E0F610}" type="datetimeFigureOut">
              <a:rPr lang="en-GB" smtClean="0"/>
              <a:t>28/09/2019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90AF9-81C9-4E04-A029-4AC29C1B1E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908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sole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35360" y="1916832"/>
            <a:ext cx="11521280" cy="4392488"/>
          </a:xfrm>
        </p:spPr>
        <p:txBody>
          <a:bodyPr/>
          <a:lstStyle>
            <a:lvl1pPr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 defTabSz="444500">
              <a:buFont typeface="Arial" pitchFamily="34" charset="0"/>
              <a:buChar char="•"/>
              <a:tabLst>
                <a:tab pos="355600" algn="l"/>
                <a:tab pos="7620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12192000" cy="792088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6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607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64A23-BAE9-4076-A977-B30E53E0F610}" type="datetimeFigureOut">
              <a:rPr lang="en-GB" smtClean="0"/>
              <a:t>28/09/2019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90AF9-81C9-4E04-A029-4AC29C1B1E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574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0" y="0"/>
            <a:ext cx="0" cy="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64A23-BAE9-4076-A977-B30E53E0F610}" type="datetimeFigureOut">
              <a:rPr lang="en-GB" smtClean="0"/>
              <a:t>28/09/2019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90AF9-81C9-4E04-A029-4AC29C1B1E0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2235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15413" y="2498974"/>
            <a:ext cx="10363200" cy="1362075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3600" b="1" cap="none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11424" y="4509121"/>
            <a:ext cx="10363200" cy="1500187"/>
          </a:xfrm>
        </p:spPr>
        <p:txBody>
          <a:bodyPr anchor="t"/>
          <a:lstStyle>
            <a:lvl1pPr marL="0" indent="0" algn="ctr">
              <a:buNone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467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red and white striped blanket&#10;&#10;Description generated with very high confidence">
            <a:extLst>
              <a:ext uri="{FF2B5EF4-FFF2-40B4-BE49-F238E27FC236}">
                <a16:creationId xmlns:a16="http://schemas.microsoft.com/office/drawing/2014/main" id="{4C5BE1D7-8EBA-4076-94AD-B4FA2C5A11DA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834377" y="1500376"/>
            <a:ext cx="6858001" cy="385724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7923811-0FEF-482F-94FE-DBC838B046B2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 bwMode="auto">
          <a:xfrm>
            <a:off x="4103357" y="4053274"/>
            <a:ext cx="7418389" cy="615553"/>
          </a:xfr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4000" b="0" i="0" u="none" baseline="0">
                <a:solidFill>
                  <a:srgbClr val="1D1F1F"/>
                </a:solidFill>
                <a:latin typeface="Helvetica" panose="020B0604020202020204" pitchFamily="34" charset="0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  <a:lvl6pPr>
              <a:defRPr>
                <a:latin typeface="+mn-lt"/>
              </a:defRPr>
            </a:lvl6pPr>
            <a:lvl7pPr>
              <a:defRPr>
                <a:latin typeface="+mn-lt"/>
              </a:defRPr>
            </a:lvl7pPr>
            <a:lvl8pPr>
              <a:defRPr>
                <a:latin typeface="+mn-lt"/>
              </a:defRPr>
            </a:lvl8pPr>
            <a:lvl9pPr>
              <a:defRPr>
                <a:latin typeface="+mn-lt"/>
              </a:defRPr>
            </a:lvl9pPr>
          </a:lstStyle>
          <a:p>
            <a:pPr lvl="0"/>
            <a:r>
              <a:rPr lang="en-US" dirty="0"/>
              <a:t>Section divider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046EF-77D3-4B87-8032-FA58B130489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6104" y="1398852"/>
            <a:ext cx="3333750" cy="3333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1DD86E-D1A3-4925-8B94-147A63823AB9}"/>
              </a:ext>
            </a:extLst>
          </p:cNvPr>
          <p:cNvSpPr txBox="1"/>
          <p:nvPr userDrawn="1"/>
        </p:nvSpPr>
        <p:spPr>
          <a:xfrm>
            <a:off x="1348149" y="4370455"/>
            <a:ext cx="1569660" cy="9233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r>
              <a:rPr lang="en-US" sz="5400" b="1" spc="-300" dirty="0">
                <a:solidFill>
                  <a:srgbClr val="495E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Gotham Book" panose="020B0604030504040204" pitchFamily="34" charset="0"/>
                <a:cs typeface="Gotham Book" panose="020B0604030504040204" pitchFamily="34" charset="0"/>
              </a:rPr>
              <a:t>2019</a:t>
            </a:r>
            <a:endParaRPr lang="en-GB" sz="5400" b="1" spc="-300" dirty="0">
              <a:solidFill>
                <a:srgbClr val="495EA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Gotham Book" panose="020B0604030504040204" pitchFamily="34" charset="0"/>
              <a:cs typeface="Gotham Book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051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ED66FC-63DD-431A-AE09-E6221F2B8444}"/>
              </a:ext>
            </a:extLst>
          </p:cNvPr>
          <p:cNvSpPr/>
          <p:nvPr userDrawn="1"/>
        </p:nvSpPr>
        <p:spPr>
          <a:xfrm>
            <a:off x="5106140" y="0"/>
            <a:ext cx="708586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10" name="Picture 9" descr="A red and white striped blanket&#10;&#10;Description generated with very high confidence">
            <a:extLst>
              <a:ext uri="{FF2B5EF4-FFF2-40B4-BE49-F238E27FC236}">
                <a16:creationId xmlns:a16="http://schemas.microsoft.com/office/drawing/2014/main" id="{4C5BE1D7-8EBA-4076-94AD-B4FA2C5A11DA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-1507371" y="1500377"/>
            <a:ext cx="6858001" cy="385724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7923811-0FEF-482F-94FE-DBC838B046B2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 bwMode="auto">
          <a:xfrm>
            <a:off x="5253047" y="4544632"/>
            <a:ext cx="6556365" cy="615553"/>
          </a:xfr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4000" b="0" i="0" u="none" baseline="0">
                <a:solidFill>
                  <a:srgbClr val="1D1F1F"/>
                </a:solidFill>
                <a:latin typeface="Helvetica" panose="020B0604020202020204" pitchFamily="34" charset="0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  <a:lvl6pPr>
              <a:defRPr>
                <a:latin typeface="+mn-lt"/>
              </a:defRPr>
            </a:lvl6pPr>
            <a:lvl7pPr>
              <a:defRPr>
                <a:latin typeface="+mn-lt"/>
              </a:defRPr>
            </a:lvl7pPr>
            <a:lvl8pPr>
              <a:defRPr>
                <a:latin typeface="+mn-lt"/>
              </a:defRPr>
            </a:lvl8pPr>
            <a:lvl9pPr>
              <a:defRPr>
                <a:latin typeface="+mn-lt"/>
              </a:defRPr>
            </a:lvl9pPr>
          </a:lstStyle>
          <a:p>
            <a:pPr lvl="0"/>
            <a:r>
              <a:rPr lang="en-US" dirty="0"/>
              <a:t>Section divider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046EF-77D3-4B87-8032-FA58B130489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41760" y="1398852"/>
            <a:ext cx="3333750" cy="3333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D28933-3FF6-40C5-B9AA-19CB549844AA}"/>
              </a:ext>
            </a:extLst>
          </p:cNvPr>
          <p:cNvSpPr txBox="1"/>
          <p:nvPr userDrawn="1"/>
        </p:nvSpPr>
        <p:spPr>
          <a:xfrm>
            <a:off x="2523805" y="4390743"/>
            <a:ext cx="1569660" cy="9233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r>
              <a:rPr lang="en-US" sz="5400" b="1" spc="-300" dirty="0">
                <a:solidFill>
                  <a:srgbClr val="495E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Gotham Book" panose="020B0604030504040204" pitchFamily="34" charset="0"/>
                <a:cs typeface="Gotham Book" panose="020B0604030504040204" pitchFamily="34" charset="0"/>
              </a:rPr>
              <a:t>2019</a:t>
            </a:r>
            <a:endParaRPr lang="en-GB" sz="5400" b="1" spc="-300" dirty="0">
              <a:solidFill>
                <a:srgbClr val="495EA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Gotham Book" panose="020B0604030504040204" pitchFamily="34" charset="0"/>
              <a:cs typeface="Gotham Book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464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27C09-57AE-4C7C-98B8-D73226E26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711E33-625B-4474-8B7F-1610F6786765}"/>
              </a:ext>
            </a:extLst>
          </p:cNvPr>
          <p:cNvSpPr>
            <a:spLocks noGrp="1"/>
          </p:cNvSpPr>
          <p:nvPr>
            <p:ph sz="quarter" idx="10"/>
            <p:custDataLst>
              <p:tags r:id="rId1"/>
            </p:custDataLst>
          </p:nvPr>
        </p:nvSpPr>
        <p:spPr bwMode="auto">
          <a:xfrm>
            <a:off x="383384" y="1682712"/>
            <a:ext cx="11424000" cy="45092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vert="horz"/>
          <a:lstStyle>
            <a:lvl1pPr>
              <a:defRPr kumimoji="0"/>
            </a:lvl1pPr>
            <a:lvl2pPr>
              <a:defRPr kumimoji="0"/>
            </a:lvl2pPr>
            <a:lvl3pPr>
              <a:defRPr kumimoji="0"/>
            </a:lvl3pPr>
            <a:lvl4pPr>
              <a:defRPr kumimoji="0"/>
            </a:lvl4pPr>
            <a:lvl5pPr>
              <a:defRPr kumimoj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08567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27C09-57AE-4C7C-98B8-D73226E26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711E33-625B-4474-8B7F-1610F6786765}"/>
              </a:ext>
            </a:extLst>
          </p:cNvPr>
          <p:cNvSpPr>
            <a:spLocks noGrp="1"/>
          </p:cNvSpPr>
          <p:nvPr>
            <p:ph sz="quarter" idx="10"/>
            <p:custDataLst>
              <p:tags r:id="rId1"/>
            </p:custDataLst>
          </p:nvPr>
        </p:nvSpPr>
        <p:spPr bwMode="auto">
          <a:xfrm>
            <a:off x="383384" y="1682712"/>
            <a:ext cx="5400000" cy="45092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vert="horz">
            <a:noAutofit/>
          </a:bodyPr>
          <a:lstStyle>
            <a:lvl1pPr>
              <a:defRPr kumimoji="0"/>
            </a:lvl1pPr>
            <a:lvl2pPr>
              <a:defRPr kumimoji="0"/>
            </a:lvl2pPr>
            <a:lvl3pPr>
              <a:defRPr kumimoji="0"/>
            </a:lvl3pPr>
            <a:lvl4pPr>
              <a:defRPr kumimoji="0"/>
            </a:lvl4pPr>
            <a:lvl5pPr>
              <a:defRPr kumimoj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529EC3-081C-47FC-B774-A421358BCC0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07384" y="1682712"/>
            <a:ext cx="5400000" cy="4509288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21355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27C09-57AE-4C7C-98B8-D73226E26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73125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2BE351E-3CD3-4D12-BCFA-ACCAE54A9F14}"/>
              </a:ext>
            </a:extLst>
          </p:cNvPr>
          <p:cNvGrpSpPr/>
          <p:nvPr userDrawn="1"/>
        </p:nvGrpSpPr>
        <p:grpSpPr>
          <a:xfrm>
            <a:off x="1059" y="0"/>
            <a:ext cx="12192000" cy="6871644"/>
            <a:chOff x="1059" y="0"/>
            <a:chExt cx="12192000" cy="687164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20811E7-779A-442C-9D6A-61F2E925DC2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59" y="0"/>
              <a:ext cx="12192000" cy="6871644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4F36600-5903-4313-B9C6-BB2D81749BBD}"/>
                </a:ext>
              </a:extLst>
            </p:cNvPr>
            <p:cNvGrpSpPr/>
            <p:nvPr userDrawn="1"/>
          </p:nvGrpSpPr>
          <p:grpSpPr>
            <a:xfrm>
              <a:off x="8391711" y="749755"/>
              <a:ext cx="3432441" cy="4775692"/>
              <a:chOff x="8391711" y="749755"/>
              <a:chExt cx="3432441" cy="4775692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0D93BBE-C2CF-4B8D-BE84-BDE427626B1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391711" y="749755"/>
                <a:ext cx="3432441" cy="3641270"/>
              </a:xfrm>
              <a:prstGeom prst="rect">
                <a:avLst/>
              </a:prstGeom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</p:pic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961D6C6-7093-418E-806C-E8C5B5DD1E77}"/>
                  </a:ext>
                </a:extLst>
              </p:cNvPr>
              <p:cNvSpPr/>
              <p:nvPr userDrawn="1"/>
            </p:nvSpPr>
            <p:spPr>
              <a:xfrm rot="719312">
                <a:off x="10761109" y="4600738"/>
                <a:ext cx="1000125" cy="924709"/>
              </a:xfrm>
              <a:prstGeom prst="ellipse">
                <a:avLst/>
              </a:prstGeom>
              <a:solidFill>
                <a:srgbClr val="E7232F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F0562AA5-6BF6-4C62-AF5E-85FE48A7124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429" y="1484124"/>
            <a:ext cx="3333750" cy="3333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B080355-DD2D-49CA-A621-A82FC4FD89F8}"/>
              </a:ext>
            </a:extLst>
          </p:cNvPr>
          <p:cNvSpPr txBox="1"/>
          <p:nvPr userDrawn="1"/>
        </p:nvSpPr>
        <p:spPr>
          <a:xfrm>
            <a:off x="1927474" y="4459764"/>
            <a:ext cx="1569660" cy="9233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r>
              <a:rPr lang="en-US" sz="5400" b="1" spc="-300" dirty="0">
                <a:solidFill>
                  <a:srgbClr val="495E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Gotham Book" panose="020B0604030504040204" pitchFamily="34" charset="0"/>
                <a:cs typeface="Gotham Book" panose="020B0604030504040204" pitchFamily="34" charset="0"/>
              </a:rPr>
              <a:t>2019</a:t>
            </a:r>
            <a:endParaRPr lang="en-GB" sz="5400" b="1" spc="-300" dirty="0">
              <a:solidFill>
                <a:srgbClr val="495EA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Gotham Book" panose="020B0604030504040204" pitchFamily="34" charset="0"/>
              <a:cs typeface="Gotham Book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647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40">
          <p15:clr>
            <a:srgbClr val="FBAE40"/>
          </p15:clr>
        </p15:guide>
        <p15:guide id="2" orient="horz" pos="45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>
            <a:extLst>
              <a:ext uri="{FF2B5EF4-FFF2-40B4-BE49-F238E27FC236}">
                <a16:creationId xmlns:a16="http://schemas.microsoft.com/office/drawing/2014/main" id="{77EDD548-8252-4718-B769-39DCCA1691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" y="0"/>
            <a:ext cx="121920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uppieren 11">
            <a:extLst>
              <a:ext uri="{FF2B5EF4-FFF2-40B4-BE49-F238E27FC236}">
                <a16:creationId xmlns:a16="http://schemas.microsoft.com/office/drawing/2014/main" id="{CD53B230-A8A0-4ED1-AE95-04465052EE0A}"/>
              </a:ext>
            </a:extLst>
          </p:cNvPr>
          <p:cNvGrpSpPr/>
          <p:nvPr userDrawn="1"/>
        </p:nvGrpSpPr>
        <p:grpSpPr>
          <a:xfrm>
            <a:off x="-109797" y="2177877"/>
            <a:ext cx="7601991" cy="3240618"/>
            <a:chOff x="1688863" y="2528953"/>
            <a:chExt cx="5451536" cy="2326853"/>
          </a:xfrm>
        </p:grpSpPr>
        <p:pic>
          <p:nvPicPr>
            <p:cNvPr id="22" name="_effect">
              <a:extLst>
                <a:ext uri="{FF2B5EF4-FFF2-40B4-BE49-F238E27FC236}">
                  <a16:creationId xmlns:a16="http://schemas.microsoft.com/office/drawing/2014/main" id="{7EDC03CD-8167-42DC-962E-F82DC1BB73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gray">
            <a:xfrm rot="652152">
              <a:off x="2464356" y="3763284"/>
              <a:ext cx="3693744" cy="806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_effect">
              <a:extLst>
                <a:ext uri="{FF2B5EF4-FFF2-40B4-BE49-F238E27FC236}">
                  <a16:creationId xmlns:a16="http://schemas.microsoft.com/office/drawing/2014/main" id="{C0BA8AE7-7660-4D1F-9A35-4FBE6DA0B9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gray">
            <a:xfrm rot="21373484">
              <a:off x="1688863" y="3560343"/>
              <a:ext cx="2530576" cy="806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_effect">
              <a:extLst>
                <a:ext uri="{FF2B5EF4-FFF2-40B4-BE49-F238E27FC236}">
                  <a16:creationId xmlns:a16="http://schemas.microsoft.com/office/drawing/2014/main" id="{930159DA-72E3-43BA-BC6D-F1B47E4086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gray">
            <a:xfrm rot="21373484">
              <a:off x="4609823" y="4049633"/>
              <a:ext cx="2530576" cy="806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_color1">
              <a:extLst>
                <a:ext uri="{FF2B5EF4-FFF2-40B4-BE49-F238E27FC236}">
                  <a16:creationId xmlns:a16="http://schemas.microsoft.com/office/drawing/2014/main" id="{8FD4C1E6-7AD1-45DB-BB1E-4BAF244C23DE}"/>
                </a:ext>
              </a:extLst>
            </p:cNvPr>
            <p:cNvSpPr/>
            <p:nvPr/>
          </p:nvSpPr>
          <p:spPr bwMode="gray">
            <a:xfrm>
              <a:off x="2340626" y="2528953"/>
              <a:ext cx="1520693" cy="1520694"/>
            </a:xfrm>
            <a:prstGeom prst="roundRect">
              <a:avLst/>
            </a:prstGeom>
            <a:gradFill>
              <a:gsLst>
                <a:gs pos="97000">
                  <a:schemeClr val="accent1">
                    <a:lumMod val="50000"/>
                  </a:schemeClr>
                </a:gs>
                <a:gs pos="65407">
                  <a:schemeClr val="accent1"/>
                </a:gs>
                <a:gs pos="37000">
                  <a:schemeClr val="accent1"/>
                </a:gs>
                <a:gs pos="13000">
                  <a:schemeClr val="accent1">
                    <a:lumMod val="60000"/>
                    <a:lumOff val="40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50800" dir="5400000" algn="ctr" rotWithShape="0">
                <a:srgbClr val="000000">
                  <a:alpha val="43137"/>
                </a:srgbClr>
              </a:outerShdw>
            </a:effectLst>
            <a:scene3d>
              <a:camera prst="perspectiveContrastingRightFacing" fov="4800000">
                <a:rot lat="868652" lon="20663751" rev="61968"/>
              </a:camera>
              <a:lightRig rig="threePt" dir="t">
                <a:rot lat="0" lon="0" rev="1800000"/>
              </a:lightRig>
            </a:scene3d>
            <a:sp3d extrusionH="444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32000" rtlCol="0" anchor="ctr"/>
            <a:lstStyle/>
            <a:p>
              <a:pPr algn="ctr"/>
              <a:r>
                <a:rPr lang="de-DE" sz="15200" b="1" dirty="0">
                  <a:effectLst>
                    <a:innerShdw blurRad="101600" dist="25400" dir="16200000">
                      <a:prstClr val="black">
                        <a:alpha val="51000"/>
                      </a:prst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Q</a:t>
              </a:r>
            </a:p>
          </p:txBody>
        </p:sp>
        <p:sp>
          <p:nvSpPr>
            <p:cNvPr id="26" name="_color1">
              <a:extLst>
                <a:ext uri="{FF2B5EF4-FFF2-40B4-BE49-F238E27FC236}">
                  <a16:creationId xmlns:a16="http://schemas.microsoft.com/office/drawing/2014/main" id="{AD6E1522-C941-43E4-BF3C-1C11BE1A77C5}"/>
                </a:ext>
              </a:extLst>
            </p:cNvPr>
            <p:cNvSpPr/>
            <p:nvPr/>
          </p:nvSpPr>
          <p:spPr bwMode="gray">
            <a:xfrm>
              <a:off x="3545061" y="2743240"/>
              <a:ext cx="1520694" cy="1520694"/>
            </a:xfrm>
            <a:prstGeom prst="roundRect">
              <a:avLst/>
            </a:prstGeom>
            <a:gradFill>
              <a:gsLst>
                <a:gs pos="71000">
                  <a:srgbClr val="969696"/>
                </a:gs>
                <a:gs pos="13000">
                  <a:srgbClr val="E6E6E6"/>
                </a:gs>
              </a:gsLst>
              <a:lin ang="2700000" scaled="0"/>
            </a:gradFill>
            <a:ln>
              <a:noFill/>
            </a:ln>
            <a:effectLst>
              <a:outerShdw blurRad="266700" dist="368300" dir="10800000" algn="r" rotWithShape="0">
                <a:prstClr val="black">
                  <a:alpha val="52000"/>
                </a:prstClr>
              </a:outerShdw>
            </a:effectLst>
            <a:scene3d>
              <a:camera prst="perspectiveContrastingRightFacing" fov="4800000">
                <a:rot lat="21329594" lon="1612433" rev="21014488"/>
              </a:camera>
              <a:lightRig rig="threePt" dir="t">
                <a:rot lat="0" lon="0" rev="16800000"/>
              </a:lightRig>
            </a:scene3d>
            <a:sp3d extrusionH="444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360000" rtlCol="0" anchor="ctr"/>
            <a:lstStyle/>
            <a:p>
              <a:pPr algn="ctr"/>
              <a:r>
                <a:rPr lang="de-DE" sz="15200" b="1" dirty="0">
                  <a:effectLst>
                    <a:innerShdw blurRad="101600" dist="25400" dir="16200000">
                      <a:prstClr val="black">
                        <a:alpha val="51000"/>
                      </a:prst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&amp;</a:t>
              </a:r>
            </a:p>
          </p:txBody>
        </p:sp>
        <p:sp>
          <p:nvSpPr>
            <p:cNvPr id="27" name="_color1">
              <a:extLst>
                <a:ext uri="{FF2B5EF4-FFF2-40B4-BE49-F238E27FC236}">
                  <a16:creationId xmlns:a16="http://schemas.microsoft.com/office/drawing/2014/main" id="{A8E933FF-0219-4E3F-A981-C4E9A0C7078C}"/>
                </a:ext>
              </a:extLst>
            </p:cNvPr>
            <p:cNvSpPr/>
            <p:nvPr/>
          </p:nvSpPr>
          <p:spPr bwMode="gray">
            <a:xfrm>
              <a:off x="5075851" y="3051766"/>
              <a:ext cx="1520693" cy="1520694"/>
            </a:xfrm>
            <a:prstGeom prst="roundRect">
              <a:avLst/>
            </a:prstGeom>
            <a:gradFill>
              <a:gsLst>
                <a:gs pos="97000">
                  <a:schemeClr val="accent1">
                    <a:lumMod val="50000"/>
                  </a:schemeClr>
                </a:gs>
                <a:gs pos="65407">
                  <a:schemeClr val="accent1"/>
                </a:gs>
                <a:gs pos="37000">
                  <a:schemeClr val="accent1"/>
                </a:gs>
                <a:gs pos="13000">
                  <a:schemeClr val="accent1">
                    <a:lumMod val="60000"/>
                    <a:lumOff val="40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304800" dist="101600" dir="10200000" algn="br" rotWithShape="0">
                <a:prstClr val="black">
                  <a:alpha val="40000"/>
                </a:prstClr>
              </a:outerShdw>
            </a:effectLst>
            <a:scene3d>
              <a:camera prst="perspectiveContrastingRightFacing" fov="4800000">
                <a:rot lat="868650" lon="20663754" rev="61970"/>
              </a:camera>
              <a:lightRig rig="threePt" dir="t">
                <a:rot lat="0" lon="0" rev="1800000"/>
              </a:lightRig>
            </a:scene3d>
            <a:sp3d extrusionH="444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360000" rtlCol="0" anchor="ctr"/>
            <a:lstStyle/>
            <a:p>
              <a:pPr algn="ctr"/>
              <a:r>
                <a:rPr lang="de-DE" sz="15200" b="1" dirty="0">
                  <a:effectLst>
                    <a:innerShdw blurRad="101600" dist="25400" dir="16200000">
                      <a:prstClr val="black">
                        <a:alpha val="51000"/>
                      </a:prst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F0562AA5-6BF6-4C62-AF5E-85FE48A7124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861612" y="2094680"/>
            <a:ext cx="3333750" cy="3333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78D1B1-C69B-4C08-BE21-917D272F5215}"/>
              </a:ext>
            </a:extLst>
          </p:cNvPr>
          <p:cNvSpPr txBox="1"/>
          <p:nvPr userDrawn="1"/>
        </p:nvSpPr>
        <p:spPr>
          <a:xfrm>
            <a:off x="8743657" y="5071786"/>
            <a:ext cx="1569660" cy="9233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r>
              <a:rPr lang="en-US" sz="5400" b="1" spc="-300" dirty="0">
                <a:solidFill>
                  <a:srgbClr val="495E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Gotham Book" panose="020B0604030504040204" pitchFamily="34" charset="0"/>
                <a:cs typeface="Gotham Book" panose="020B0604030504040204" pitchFamily="34" charset="0"/>
              </a:rPr>
              <a:t>2019</a:t>
            </a:r>
            <a:endParaRPr lang="en-GB" sz="5400" b="1" spc="-300" dirty="0">
              <a:solidFill>
                <a:srgbClr val="495EA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Gotham Book" panose="020B0604030504040204" pitchFamily="34" charset="0"/>
              <a:cs typeface="Gotham Book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668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40">
          <p15:clr>
            <a:srgbClr val="FBAE40"/>
          </p15:clr>
        </p15:guide>
        <p15:guide id="2" orient="horz" pos="45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red and white striped blanket&#10;&#10;Description generated with very high confidence">
            <a:extLst>
              <a:ext uri="{FF2B5EF4-FFF2-40B4-BE49-F238E27FC236}">
                <a16:creationId xmlns:a16="http://schemas.microsoft.com/office/drawing/2014/main" id="{1DDBD2F3-1382-436F-B8B5-F7D80DB2BC42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600" y="-63796"/>
            <a:ext cx="121932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BD2EBD-CCF8-4996-B50A-CB27F91245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8966" y="324468"/>
            <a:ext cx="948418" cy="94841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54DF6F9-0D68-4C7D-B7FF-32754DCBD2CE}"/>
              </a:ext>
            </a:extLst>
          </p:cNvPr>
          <p:cNvSpPr txBox="1"/>
          <p:nvPr userDrawn="1"/>
        </p:nvSpPr>
        <p:spPr>
          <a:xfrm>
            <a:off x="433863" y="1081283"/>
            <a:ext cx="11318899" cy="264687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6600" spc="300" baseline="0" dirty="0">
                <a:solidFill>
                  <a:srgbClr val="E7232F"/>
                </a:solidFill>
                <a:latin typeface="Impact" panose="020B0806030902050204" pitchFamily="34" charset="0"/>
                <a:ea typeface="Gotham Book" panose="020B0604030504040204" pitchFamily="34" charset="0"/>
                <a:cs typeface="Gotham Book" panose="020B0604030504040204" pitchFamily="34" charset="0"/>
              </a:rPr>
              <a:t>Thank you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7CA341-FBB5-442E-9950-6E8933215932}"/>
              </a:ext>
            </a:extLst>
          </p:cNvPr>
          <p:cNvSpPr/>
          <p:nvPr userDrawn="1"/>
        </p:nvSpPr>
        <p:spPr>
          <a:xfrm>
            <a:off x="-600" y="5469928"/>
            <a:ext cx="12193200" cy="14465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E2DC29-EEEA-4FCE-B7AD-B068CF3CCDAB}"/>
              </a:ext>
            </a:extLst>
          </p:cNvPr>
          <p:cNvCxnSpPr/>
          <p:nvPr userDrawn="1"/>
        </p:nvCxnSpPr>
        <p:spPr>
          <a:xfrm>
            <a:off x="-600" y="5411449"/>
            <a:ext cx="1219320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4361D3A-98A4-474B-9581-5F39AD091EF9}"/>
              </a:ext>
            </a:extLst>
          </p:cNvPr>
          <p:cNvGrpSpPr/>
          <p:nvPr userDrawn="1"/>
        </p:nvGrpSpPr>
        <p:grpSpPr>
          <a:xfrm>
            <a:off x="2268336" y="5646600"/>
            <a:ext cx="7634712" cy="1140073"/>
            <a:chOff x="2176706" y="5567671"/>
            <a:chExt cx="7634712" cy="1140073"/>
          </a:xfrm>
        </p:grpSpPr>
        <p:pic>
          <p:nvPicPr>
            <p:cNvPr id="26" name="Picture 25" descr="A close up of a logo&#10;&#10;Description automatically generated">
              <a:extLst>
                <a:ext uri="{FF2B5EF4-FFF2-40B4-BE49-F238E27FC236}">
                  <a16:creationId xmlns:a16="http://schemas.microsoft.com/office/drawing/2014/main" id="{DB325129-626C-464D-8254-8254FE2F0A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2176706" y="5567671"/>
              <a:ext cx="3143972" cy="114007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88A3E8F-0B2D-4595-BF3A-4F0DACB2E52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5983754" y="5661466"/>
              <a:ext cx="3827664" cy="956916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17B2384-74FE-4FD0-8573-988427445EF1}"/>
              </a:ext>
            </a:extLst>
          </p:cNvPr>
          <p:cNvSpPr txBox="1"/>
          <p:nvPr userDrawn="1"/>
        </p:nvSpPr>
        <p:spPr>
          <a:xfrm>
            <a:off x="10862534" y="1095339"/>
            <a:ext cx="941283" cy="5847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r>
              <a:rPr lang="en-US" sz="3200" b="1" spc="-300" dirty="0">
                <a:solidFill>
                  <a:srgbClr val="495E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Gotham Book" panose="020B0604030504040204" pitchFamily="34" charset="0"/>
                <a:cs typeface="Gotham Book" panose="020B0604030504040204" pitchFamily="34" charset="0"/>
              </a:rPr>
              <a:t>2019</a:t>
            </a:r>
            <a:endParaRPr lang="en-GB" sz="3200" b="1" spc="-300" dirty="0">
              <a:solidFill>
                <a:srgbClr val="495EA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Gotham Book" panose="020B0604030504040204" pitchFamily="34" charset="0"/>
              <a:cs typeface="Gotham Book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073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40">
          <p15:clr>
            <a:srgbClr val="FBAE40"/>
          </p15:clr>
        </p15:guide>
        <p15:guide id="2" orient="horz" pos="45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BF4E96A8-D97F-4D7E-99CE-472EC0332691}"/>
              </a:ext>
            </a:extLst>
          </p:cNvPr>
          <p:cNvGrpSpPr/>
          <p:nvPr userDrawn="1"/>
        </p:nvGrpSpPr>
        <p:grpSpPr>
          <a:xfrm>
            <a:off x="-600" y="1461262"/>
            <a:ext cx="12193200" cy="5462052"/>
            <a:chOff x="-600" y="5411449"/>
            <a:chExt cx="12193200" cy="144655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048E7C4-27B7-4C64-83AA-52A63717C548}"/>
                </a:ext>
              </a:extLst>
            </p:cNvPr>
            <p:cNvSpPr/>
            <p:nvPr userDrawn="1"/>
          </p:nvSpPr>
          <p:spPr>
            <a:xfrm>
              <a:off x="-600" y="5411449"/>
              <a:ext cx="12193200" cy="14465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400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D5C9ED9-FEFB-4C18-852A-0B8BD505F168}"/>
                </a:ext>
              </a:extLst>
            </p:cNvPr>
            <p:cNvCxnSpPr/>
            <p:nvPr userDrawn="1"/>
          </p:nvCxnSpPr>
          <p:spPr>
            <a:xfrm>
              <a:off x="-600" y="5411449"/>
              <a:ext cx="121932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86" y="780443"/>
            <a:ext cx="10416274" cy="49244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383384" y="1682712"/>
            <a:ext cx="11424000" cy="45092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F9ABB3-E86F-45E8-88A8-BDE32511B171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8966" y="324468"/>
            <a:ext cx="948418" cy="9484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5DBE4B2-5231-44F7-AFD0-30A3C320D1E7}"/>
              </a:ext>
            </a:extLst>
          </p:cNvPr>
          <p:cNvSpPr txBox="1"/>
          <p:nvPr userDrawn="1"/>
        </p:nvSpPr>
        <p:spPr>
          <a:xfrm>
            <a:off x="363665" y="6234491"/>
            <a:ext cx="1056700" cy="6463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r>
              <a:rPr lang="en-US" sz="3600" b="1" spc="-300" dirty="0">
                <a:solidFill>
                  <a:srgbClr val="495E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Gotham Book" panose="020B0604030504040204" pitchFamily="34" charset="0"/>
                <a:cs typeface="Gotham Book" panose="020B0604030504040204" pitchFamily="34" charset="0"/>
              </a:rPr>
              <a:t>2019</a:t>
            </a:r>
            <a:endParaRPr lang="en-GB" sz="3600" b="1" spc="-300" dirty="0">
              <a:solidFill>
                <a:srgbClr val="495EA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Gotham Book" panose="020B0604030504040204" pitchFamily="34" charset="0"/>
              <a:cs typeface="Gotham Book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455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72" r:id="rId2"/>
    <p:sldLayoutId id="2147483773" r:id="rId3"/>
    <p:sldLayoutId id="2147483768" r:id="rId4"/>
    <p:sldLayoutId id="2147483769" r:id="rId5"/>
    <p:sldLayoutId id="2147483735" r:id="rId6"/>
    <p:sldLayoutId id="2147483770" r:id="rId7"/>
    <p:sldLayoutId id="2147483774" r:id="rId8"/>
    <p:sldLayoutId id="2147483771" r:id="rId9"/>
    <p:sldLayoutId id="2147483767" r:id="rId10"/>
    <p:sldLayoutId id="2147483775" r:id="rId11"/>
    <p:sldLayoutId id="2147483776" r:id="rId12"/>
    <p:sldLayoutId id="2147483777" r:id="rId13"/>
    <p:sldLayoutId id="2147483778" r:id="rId14"/>
    <p:sldLayoutId id="2147483779" r:id="rId15"/>
  </p:sldLayoutIdLst>
  <p:hf sldNum="0" hdr="0" ftr="0" dt="0"/>
  <p:txStyles>
    <p:titleStyle>
      <a:lvl1pPr algn="l" defTabSz="457189" rtl="0" eaLnBrk="1" latinLnBrk="0" hangingPunct="1">
        <a:spcBef>
          <a:spcPct val="0"/>
        </a:spcBef>
        <a:buNone/>
        <a:defRPr sz="3200" b="0" i="0" kern="1200" cap="none" baseline="0">
          <a:solidFill>
            <a:schemeClr val="tx2"/>
          </a:solidFill>
          <a:latin typeface="+mj-lt"/>
          <a:ea typeface="Gotham Book" panose="020F0502020204030204" pitchFamily="34" charset="0"/>
          <a:cs typeface="Gotham Book" panose="020F0502020204030204" pitchFamily="34" charset="0"/>
        </a:defRPr>
      </a:lvl1pPr>
      <a:lvl2pPr eaLnBrk="1" hangingPunct="1">
        <a:defRPr>
          <a:latin typeface="+mn-lt"/>
        </a:defRPr>
      </a:lvl2pPr>
      <a:lvl3pPr eaLnBrk="1" hangingPunct="1">
        <a:defRPr>
          <a:latin typeface="+mn-lt"/>
        </a:defRPr>
      </a:lvl3pPr>
      <a:lvl4pPr eaLnBrk="1" hangingPunct="1">
        <a:defRPr>
          <a:latin typeface="+mn-lt"/>
        </a:defRPr>
      </a:lvl4pPr>
      <a:lvl5pPr eaLnBrk="1" hangingPunct="1">
        <a:defRPr>
          <a:latin typeface="+mj-lt"/>
        </a:defRPr>
      </a:lvl5pPr>
      <a:lvl6pPr eaLnBrk="1" hangingPunct="1">
        <a:defRPr>
          <a:latin typeface="+mj-lt"/>
        </a:defRPr>
      </a:lvl6pPr>
      <a:lvl7pPr eaLnBrk="1" hangingPunct="1">
        <a:defRPr>
          <a:latin typeface="+mj-lt"/>
        </a:defRPr>
      </a:lvl7pPr>
      <a:lvl8pPr eaLnBrk="1" hangingPunct="1">
        <a:defRPr>
          <a:latin typeface="+mj-lt"/>
        </a:defRPr>
      </a:lvl8pPr>
      <a:lvl9pPr eaLnBrk="1" hangingPunct="1">
        <a:defRPr>
          <a:latin typeface="+mj-lt"/>
        </a:defRPr>
      </a:lvl9pPr>
    </p:titleStyle>
    <p:bodyStyle>
      <a:lvl1pPr marL="0" indent="0" algn="l" defTabSz="457189" rtl="0" eaLnBrk="1" latinLnBrk="0" hangingPunct="1">
        <a:spcBef>
          <a:spcPts val="1800"/>
        </a:spcBef>
        <a:spcAft>
          <a:spcPts val="300"/>
        </a:spcAft>
        <a:buFont typeface="Gotham Book"/>
        <a:buNone/>
        <a:tabLst>
          <a:tab pos="8570913" algn="r"/>
        </a:tabLst>
        <a:defRPr sz="1800" b="1" i="0" kern="1200">
          <a:solidFill>
            <a:schemeClr val="accent1"/>
          </a:solidFill>
          <a:latin typeface="+mn-lt"/>
          <a:ea typeface="Gotham Book" panose="020F0502020204030204" pitchFamily="34" charset="0"/>
          <a:cs typeface="Gotham Book" panose="020F0502020204030204" pitchFamily="34" charset="0"/>
        </a:defRPr>
      </a:lvl1pPr>
      <a:lvl2pPr marL="0" indent="0" algn="l" defTabSz="457189" rtl="0" eaLnBrk="1" latinLnBrk="0" hangingPunct="1">
        <a:spcBef>
          <a:spcPts val="600"/>
        </a:spcBef>
        <a:spcAft>
          <a:spcPts val="300"/>
        </a:spcAft>
        <a:buSzPct val="75000"/>
        <a:buFontTx/>
        <a:buNone/>
        <a:tabLst>
          <a:tab pos="8570913" algn="r"/>
        </a:tabLst>
        <a:defRPr sz="1800" b="0" i="0" kern="1200">
          <a:solidFill>
            <a:schemeClr val="tx2"/>
          </a:solidFill>
          <a:latin typeface="+mn-lt"/>
          <a:ea typeface="Gotham Book" panose="020F0502020204030204" pitchFamily="34" charset="0"/>
          <a:cs typeface="Gotham Book" panose="020F0502020204030204" pitchFamily="34" charset="0"/>
        </a:defRPr>
      </a:lvl2pPr>
      <a:lvl3pPr marL="270000" indent="-270000" algn="l" defTabSz="342900" rtl="0" eaLnBrk="1" latinLnBrk="0" hangingPunct="1">
        <a:spcBef>
          <a:spcPts val="300"/>
        </a:spcBef>
        <a:spcAft>
          <a:spcPts val="300"/>
        </a:spcAft>
        <a:buClr>
          <a:schemeClr val="tx2"/>
        </a:buClr>
        <a:buSzPct val="100000"/>
        <a:buFont typeface="Helvetica" panose="020B0604020202020204" pitchFamily="34" charset="0"/>
        <a:buChar char="≥"/>
        <a:tabLst>
          <a:tab pos="8570913" algn="r"/>
        </a:tabLst>
        <a:defRPr lang="en-GB" sz="1800" b="0" i="0" kern="1200" dirty="0" smtClean="0">
          <a:solidFill>
            <a:schemeClr val="tx2"/>
          </a:solidFill>
          <a:latin typeface="+mn-lt"/>
          <a:ea typeface="Gotham Book" panose="020B0604030504040204" pitchFamily="34" charset="0"/>
          <a:cs typeface="Gotham Book" panose="020F0502020204030204" pitchFamily="34" charset="0"/>
        </a:defRPr>
      </a:lvl3pPr>
      <a:lvl4pPr marL="540000" indent="-269875" algn="l" defTabSz="457189" rtl="0" eaLnBrk="1" latinLnBrk="0" hangingPunct="1">
        <a:spcBef>
          <a:spcPts val="300"/>
        </a:spcBef>
        <a:spcAft>
          <a:spcPts val="300"/>
        </a:spcAft>
        <a:buClr>
          <a:schemeClr val="tx2"/>
        </a:buClr>
        <a:buSzPct val="100000"/>
        <a:buFont typeface="Gotham Book" panose="020F0502020204030204" pitchFamily="34" charset="0"/>
        <a:buChar char="–"/>
        <a:tabLst>
          <a:tab pos="8570913" algn="r"/>
        </a:tabLst>
        <a:defRPr sz="1800" b="0" i="0" kern="1200" baseline="0">
          <a:solidFill>
            <a:schemeClr val="tx2"/>
          </a:solidFill>
          <a:latin typeface="+mn-lt"/>
          <a:ea typeface="Gotham Book" panose="020F0502020204030204" pitchFamily="34" charset="0"/>
          <a:cs typeface="Gotham Book" panose="020F0502020204030204" pitchFamily="34" charset="0"/>
        </a:defRPr>
      </a:lvl4pPr>
      <a:lvl5pPr marL="810000" indent="-270000" algn="l" defTabSz="457189" rtl="0" eaLnBrk="1" latinLnBrk="0" hangingPunct="1">
        <a:spcBef>
          <a:spcPts val="300"/>
        </a:spcBef>
        <a:spcAft>
          <a:spcPts val="300"/>
        </a:spcAft>
        <a:buClr>
          <a:schemeClr val="tx2"/>
        </a:buClr>
        <a:buSzPct val="100000"/>
        <a:buFont typeface="Gotham Book" panose="020F0502020204030204" pitchFamily="34" charset="0"/>
        <a:buChar char="•"/>
        <a:tabLst>
          <a:tab pos="8570913" algn="r"/>
        </a:tabLst>
        <a:defRPr sz="1800" b="0" i="0" kern="1200" baseline="0">
          <a:solidFill>
            <a:schemeClr val="tx2"/>
          </a:solidFill>
          <a:latin typeface="+mn-lt"/>
          <a:ea typeface="Gotham Book" panose="020F0502020204030204" pitchFamily="34" charset="0"/>
          <a:cs typeface="Gotham Book" panose="020F0502020204030204" pitchFamily="34" charset="0"/>
        </a:defRPr>
      </a:lvl5pPr>
      <a:lvl6pPr marL="720000" indent="-180000" algn="l" defTabSz="457189" rtl="0" eaLnBrk="1" latinLnBrk="0" hangingPunct="1">
        <a:spcBef>
          <a:spcPts val="0"/>
        </a:spcBef>
        <a:spcAft>
          <a:spcPts val="300"/>
        </a:spcAft>
        <a:buFont typeface="Gotham Book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Gotham Book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Gotham Book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Gotham Book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961" userDrawn="1">
          <p15:clr>
            <a:srgbClr val="F26B43"/>
          </p15:clr>
        </p15:guide>
        <p15:guide id="1" orient="horz" pos="867" userDrawn="1">
          <p15:clr>
            <a:srgbClr val="F26B43"/>
          </p15:clr>
        </p15:guide>
        <p15:guide id="2" pos="7439" userDrawn="1">
          <p15:clr>
            <a:srgbClr val="F26B43"/>
          </p15:clr>
        </p15:guide>
        <p15:guide id="3" pos="241" userDrawn="1">
          <p15:clr>
            <a:srgbClr val="F26B43"/>
          </p15:clr>
        </p15:guide>
        <p15:guide id="4" pos="3840" userDrawn="1">
          <p15:clr>
            <a:srgbClr val="F26B43"/>
          </p15:clr>
        </p15:guide>
        <p15:guide id="5" orient="horz" pos="3906" userDrawn="1">
          <p15:clr>
            <a:srgbClr val="F26B43"/>
          </p15:clr>
        </p15:guide>
        <p15:guide id="6" orient="horz" pos="175" userDrawn="1">
          <p15:clr>
            <a:srgbClr val="F26B43"/>
          </p15:clr>
        </p15:guide>
        <p15:guide id="7" pos="371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customXml" Target="../../customXml/item5.xml"/><Relationship Id="rId1" Type="http://schemas.openxmlformats.org/officeDocument/2006/relationships/customXml" Target="../../customXml/item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jamesone111.wordpress.com/2016/05/31/help-spec-test/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jamesone111.wordpress.com/2019/09/23/the-classy-way-to-complete-and-validate-powershell-parameters/" TargetMode="Externa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oshCode/PowerShellPracticeAndStyle" TargetMode="Externa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0.png"/><Relationship Id="rId4" Type="http://schemas.openxmlformats.org/officeDocument/2006/relationships/customXml" Target="../ink/ink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jamesone111.wordpress.com/2019/04/06/powershell-functions-and-when-not-to-use-them/" TargetMode="Externa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4E2AAC-DB7E-4576-B457-A749FD897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20" y="192857"/>
            <a:ext cx="11420559" cy="647228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50A1953-B3C1-483B-9166-A26E31E15A73}"/>
              </a:ext>
            </a:extLst>
          </p:cNvPr>
          <p:cNvSpPr/>
          <p:nvPr/>
        </p:nvSpPr>
        <p:spPr>
          <a:xfrm>
            <a:off x="8762494" y="3185262"/>
            <a:ext cx="1810634" cy="763009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98670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</a:t>
            </a:r>
            <a:r>
              <a:rPr lang="en-GB" u="sng" dirty="0"/>
              <a:t>name</a:t>
            </a:r>
            <a:r>
              <a:rPr lang="en-GB" dirty="0"/>
              <a:t> should be a clue</a:t>
            </a:r>
          </a:p>
          <a:p>
            <a:r>
              <a:rPr lang="en-GB" dirty="0"/>
              <a:t>Include .</a:t>
            </a:r>
            <a:r>
              <a:rPr lang="en-GB" dirty="0">
                <a:latin typeface="Lucida Console" panose="020B0609040504020204" pitchFamily="49" charset="0"/>
              </a:rPr>
              <a:t>SYNOPSIS</a:t>
            </a:r>
            <a:r>
              <a:rPr lang="en-GB" dirty="0"/>
              <a:t> and </a:t>
            </a:r>
            <a:r>
              <a:rPr lang="en-GB" dirty="0">
                <a:latin typeface="Lucida Console" panose="020B0609040504020204" pitchFamily="49" charset="0"/>
              </a:rPr>
              <a:t>.EXAMPLE </a:t>
            </a:r>
          </a:p>
          <a:p>
            <a:r>
              <a:rPr lang="en-GB" dirty="0"/>
              <a:t>Each </a:t>
            </a:r>
            <a:r>
              <a:rPr lang="en-GB" dirty="0">
                <a:latin typeface="Lucida Console" panose="020B0609040504020204" pitchFamily="49" charset="0"/>
              </a:rPr>
              <a:t>.EXAMPLE </a:t>
            </a:r>
            <a:r>
              <a:rPr lang="en-GB" dirty="0"/>
              <a:t>is a contract with users</a:t>
            </a:r>
            <a:br>
              <a:rPr lang="en-GB" dirty="0"/>
            </a:br>
            <a:r>
              <a:rPr lang="en-GB" dirty="0"/>
              <a:t>and the basis for a simple [Pester] test script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Say what it does …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4041161" y="3410600"/>
              <a:ext cx="31680" cy="736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36890" y="3406311"/>
                <a:ext cx="40223" cy="82197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93" y="3069413"/>
            <a:ext cx="11075831" cy="2045979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1988085" y="4760577"/>
            <a:ext cx="825910" cy="3548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6623995" y="4317142"/>
            <a:ext cx="1009770" cy="3548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05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8" grpId="0" animBg="1"/>
      <p:bldP spid="8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“Press this button </a:t>
            </a:r>
            <a:br>
              <a:rPr lang="en-GB" dirty="0"/>
            </a:br>
            <a:r>
              <a:rPr lang="en-GB" dirty="0"/>
              <a:t>if you want widgets to be fettled” </a:t>
            </a:r>
          </a:p>
          <a:p>
            <a:r>
              <a:rPr lang="en-GB" dirty="0"/>
              <a:t>It doesn’t tell me </a:t>
            </a:r>
          </a:p>
          <a:p>
            <a:pPr lvl="1"/>
            <a:r>
              <a:rPr lang="en-GB" dirty="0"/>
              <a:t>What a widget is, </a:t>
            </a:r>
          </a:p>
          <a:p>
            <a:pPr lvl="1"/>
            <a:r>
              <a:rPr lang="en-GB" dirty="0"/>
              <a:t>What fettling does </a:t>
            </a:r>
          </a:p>
          <a:p>
            <a:pPr lvl="1"/>
            <a:r>
              <a:rPr lang="en-GB" dirty="0"/>
              <a:t>or why I would want to do it. 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“Tweet length” help is often enough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“Fettle Widgets” help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637283" y="1891862"/>
            <a:ext cx="2804434" cy="2191982"/>
            <a:chOff x="5449614" y="2806262"/>
            <a:chExt cx="2804434" cy="2191982"/>
          </a:xfrm>
        </p:grpSpPr>
        <p:grpSp>
          <p:nvGrpSpPr>
            <p:cNvPr id="6" name="DialogBox"/>
            <p:cNvGrpSpPr/>
            <p:nvPr>
              <p:custDataLst>
                <p:custData r:id="rId1"/>
              </p:custDataLst>
            </p:nvPr>
          </p:nvGrpSpPr>
          <p:grpSpPr>
            <a:xfrm>
              <a:off x="5449614" y="2806262"/>
              <a:ext cx="2804434" cy="2191982"/>
              <a:chOff x="2894330" y="2786062"/>
              <a:chExt cx="4316095" cy="3138488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2894330" y="2786062"/>
                <a:ext cx="4316095" cy="3138488"/>
                <a:chOff x="2161590" y="511099"/>
                <a:chExt cx="4316095" cy="3138488"/>
              </a:xfrm>
            </p:grpSpPr>
            <p:sp>
              <p:nvSpPr>
                <p:cNvPr id="11" name="Content"/>
                <p:cNvSpPr/>
                <p:nvPr/>
              </p:nvSpPr>
              <p:spPr>
                <a:xfrm>
                  <a:off x="2161590" y="511099"/>
                  <a:ext cx="4316095" cy="3138488"/>
                </a:xfrm>
                <a:prstGeom prst="roundRect">
                  <a:avLst>
                    <a:gd name="adj" fmla="val 1028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rgbClr val="000000">
                      <a:lumMod val="95000"/>
                      <a:lumOff val="5000"/>
                    </a:srgbClr>
                  </a:solidFill>
                  <a:prstDash val="solid"/>
                </a:ln>
                <a:effectLst/>
              </p:spPr>
              <p:txBody>
                <a:bodyPr rtlCol="0" anchor="t"/>
                <a:lstStyle/>
                <a:p>
                  <a:r>
                    <a:rPr lang="en-US" sz="1200" kern="0" dirty="0">
                      <a:solidFill>
                        <a:srgbClr val="FFFFFF"/>
                      </a:solidFill>
                      <a:latin typeface="Segoe UI"/>
                    </a:rPr>
                    <a:t>Some 1990s App</a:t>
                  </a:r>
                </a:p>
              </p:txBody>
            </p:sp>
            <p:sp>
              <p:nvSpPr>
                <p:cNvPr id="12" name="InnerArea"/>
                <p:cNvSpPr>
                  <a:spLocks/>
                </p:cNvSpPr>
                <p:nvPr/>
              </p:nvSpPr>
              <p:spPr>
                <a:xfrm>
                  <a:off x="2255595" y="933875"/>
                  <a:ext cx="4134604" cy="2601154"/>
                </a:xfrm>
                <a:prstGeom prst="rect">
                  <a:avLst/>
                </a:prstGeom>
                <a:solidFill>
                  <a:sysClr val="window" lastClr="FFFFFF"/>
                </a:solidFill>
                <a:ln w="3175" cap="flat" cmpd="sng" algn="ctr">
                  <a:solidFill>
                    <a:srgbClr val="000000">
                      <a:lumMod val="50000"/>
                      <a:lumOff val="50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" name="Minimize - Maximize - Close"/>
              <p:cNvGrpSpPr/>
              <p:nvPr/>
            </p:nvGrpSpPr>
            <p:grpSpPr>
              <a:xfrm>
                <a:off x="6946849" y="2954471"/>
                <a:ext cx="108922" cy="109103"/>
                <a:chOff x="9569082" y="207777"/>
                <a:chExt cx="108922" cy="109103"/>
              </a:xfrm>
            </p:grpSpPr>
            <p:cxnSp>
              <p:nvCxnSpPr>
                <p:cNvPr id="9" name="X2"/>
                <p:cNvCxnSpPr>
                  <a:cxnSpLocks/>
                </p:cNvCxnSpPr>
                <p:nvPr/>
              </p:nvCxnSpPr>
              <p:spPr>
                <a:xfrm>
                  <a:off x="9569082" y="207777"/>
                  <a:ext cx="108922" cy="109103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rgbClr val="4F81BD"/>
                </a:lnRef>
                <a:fillRef idx="0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</p:cxnSp>
            <p:cxnSp>
              <p:nvCxnSpPr>
                <p:cNvPr id="10" name="X1"/>
                <p:cNvCxnSpPr>
                  <a:cxnSpLocks/>
                </p:cNvCxnSpPr>
                <p:nvPr/>
              </p:nvCxnSpPr>
              <p:spPr>
                <a:xfrm flipH="1">
                  <a:off x="9569082" y="207777"/>
                  <a:ext cx="108922" cy="109103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rgbClr val="4F81BD"/>
                </a:lnRef>
                <a:fillRef idx="0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</p:cxnSp>
          </p:grpSp>
        </p:grpSp>
        <p:sp>
          <p:nvSpPr>
            <p:cNvPr id="5" name="Content"/>
            <p:cNvSpPr/>
            <p:nvPr>
              <p:custDataLst>
                <p:custData r:id="rId2"/>
              </p:custDataLst>
            </p:nvPr>
          </p:nvSpPr>
          <p:spPr>
            <a:xfrm>
              <a:off x="6718193" y="4358290"/>
              <a:ext cx="1364593" cy="371366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Fettle Widgets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79AE8B7-FEDD-4188-8F47-BEE7886EE9CE}"/>
              </a:ext>
            </a:extLst>
          </p:cNvPr>
          <p:cNvSpPr txBox="1"/>
          <p:nvPr/>
        </p:nvSpPr>
        <p:spPr>
          <a:xfrm>
            <a:off x="669579" y="5053729"/>
            <a:ext cx="3336364" cy="52322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GB" sz="1400" b="1" dirty="0">
                <a:solidFill>
                  <a:srgbClr val="006400"/>
                </a:solidFill>
                <a:latin typeface="Lucida Console"/>
              </a:rPr>
              <a:t> #Balance Users Switch</a:t>
            </a:r>
            <a:endParaRPr lang="en-GB" sz="1400" b="1" dirty="0">
              <a:solidFill>
                <a:srgbClr val="000000"/>
              </a:solidFill>
              <a:latin typeface="Lucida Console"/>
            </a:endParaRPr>
          </a:p>
          <a:p>
            <a:r>
              <a:rPr lang="en-GB" sz="1400" b="1" dirty="0">
                <a:solidFill>
                  <a:srgbClr val="008080"/>
                </a:solidFill>
                <a:latin typeface="Lucida Console"/>
              </a:rPr>
              <a:t> [switch]</a:t>
            </a:r>
            <a:r>
              <a:rPr lang="en-GB" sz="1400" b="1" dirty="0">
                <a:solidFill>
                  <a:prstClr val="black"/>
                </a:solidFill>
                <a:latin typeface="Lucida Console"/>
              </a:rPr>
              <a:t> </a:t>
            </a:r>
            <a:r>
              <a:rPr lang="en-GB" sz="1400" b="1" dirty="0">
                <a:solidFill>
                  <a:srgbClr val="FF4500"/>
                </a:solidFill>
                <a:latin typeface="Lucida Console"/>
              </a:rPr>
              <a:t>$</a:t>
            </a:r>
            <a:r>
              <a:rPr lang="en-GB" sz="1400" b="1" dirty="0" err="1">
                <a:solidFill>
                  <a:srgbClr val="FF4500"/>
                </a:solidFill>
                <a:latin typeface="Lucida Console"/>
              </a:rPr>
              <a:t>BalanceUser</a:t>
            </a:r>
            <a:endParaRPr lang="en-GB" sz="1400" b="1" dirty="0">
              <a:solidFill>
                <a:srgbClr val="FF4500"/>
              </a:solidFill>
              <a:latin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305882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Write Synopsis , Examples, Parameter help as </a:t>
            </a:r>
            <a:r>
              <a:rPr lang="en-GB" u="sng" dirty="0"/>
              <a:t>early</a:t>
            </a:r>
            <a:r>
              <a:rPr lang="en-GB" dirty="0"/>
              <a:t> as you can</a:t>
            </a:r>
          </a:p>
          <a:p>
            <a:pPr lvl="1"/>
            <a:r>
              <a:rPr lang="en-GB" dirty="0"/>
              <a:t>They are your </a:t>
            </a:r>
            <a:r>
              <a:rPr lang="en-GB" u="sng" dirty="0"/>
              <a:t>contract</a:t>
            </a:r>
            <a:r>
              <a:rPr lang="en-GB" dirty="0"/>
              <a:t> with the user and </a:t>
            </a:r>
            <a:r>
              <a:rPr lang="en-GB" b="1" dirty="0"/>
              <a:t>keep you focuse</a:t>
            </a:r>
            <a:r>
              <a:rPr lang="en-GB" dirty="0"/>
              <a:t>d</a:t>
            </a:r>
          </a:p>
          <a:p>
            <a:r>
              <a:rPr lang="en-GB" dirty="0"/>
              <a:t>Fundamental to “Can I put this to use ?” </a:t>
            </a:r>
          </a:p>
          <a:p>
            <a:pPr lvl="1"/>
            <a:r>
              <a:rPr lang="en-GB" dirty="0"/>
              <a:t>Looking at the code is </a:t>
            </a:r>
            <a:r>
              <a:rPr lang="en-GB" b="1" dirty="0"/>
              <a:t>not</a:t>
            </a:r>
            <a:r>
              <a:rPr lang="en-GB" dirty="0"/>
              <a:t> the answer</a:t>
            </a:r>
          </a:p>
          <a:p>
            <a:r>
              <a:rPr lang="en-GB" dirty="0"/>
              <a:t>Documentation is both an </a:t>
            </a:r>
            <a:r>
              <a:rPr lang="en-GB" i="1" dirty="0"/>
              <a:t>investment.... </a:t>
            </a:r>
          </a:p>
          <a:p>
            <a:pPr lvl="1"/>
            <a:r>
              <a:rPr lang="en-GB" dirty="0"/>
              <a:t>So, save a little in the jar every day… </a:t>
            </a:r>
            <a:endParaRPr lang="en-GB" i="1" dirty="0"/>
          </a:p>
          <a:p>
            <a:r>
              <a:rPr lang="en-GB" dirty="0"/>
              <a:t>… And an early casualty of resource pressure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Technical debt</a:t>
            </a:r>
          </a:p>
          <a:p>
            <a:pPr lvl="1"/>
            <a:r>
              <a:rPr lang="en-GB" dirty="0"/>
              <a:t>Testing is also a casualty … so Help = Test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aseline="0" dirty="0"/>
              <a:t>Help is</a:t>
            </a:r>
            <a:r>
              <a:rPr lang="en-GB" dirty="0"/>
              <a:t> under-rated</a:t>
            </a:r>
          </a:p>
        </p:txBody>
      </p:sp>
      <p:sp>
        <p:nvSpPr>
          <p:cNvPr id="4" name="Thought Bubble: Cloud 3"/>
          <p:cNvSpPr/>
          <p:nvPr/>
        </p:nvSpPr>
        <p:spPr>
          <a:xfrm>
            <a:off x="7407894" y="2998911"/>
            <a:ext cx="3672585" cy="1264258"/>
          </a:xfrm>
          <a:prstGeom prst="cloudCallout">
            <a:avLst>
              <a:gd name="adj1" fmla="val -40036"/>
              <a:gd name="adj2" fmla="val 671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You will not </a:t>
            </a:r>
            <a:br>
              <a:rPr lang="en-GB" sz="2000" dirty="0"/>
            </a:br>
            <a:r>
              <a:rPr lang="en-GB" sz="2000" dirty="0"/>
              <a:t>“do it at the end”</a:t>
            </a:r>
          </a:p>
        </p:txBody>
      </p:sp>
    </p:spTree>
    <p:extLst>
      <p:ext uri="{BB962C8B-B14F-4D97-AF65-F5344CB8AC3E}">
        <p14:creationId xmlns:p14="http://schemas.microsoft.com/office/powerpoint/2010/main" val="91535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673640"/>
            <a:ext cx="11521280" cy="4392488"/>
          </a:xfrm>
        </p:spPr>
        <p:txBody>
          <a:bodyPr/>
          <a:lstStyle/>
          <a:p>
            <a:r>
              <a:rPr lang="en-GB" dirty="0"/>
              <a:t>Can highlight bad design / silly assumptions</a:t>
            </a:r>
          </a:p>
          <a:p>
            <a:r>
              <a:rPr lang="en-GB" dirty="0"/>
              <a:t>The start of a test script. </a:t>
            </a:r>
          </a:p>
          <a:p>
            <a:r>
              <a:rPr lang="en-GB" dirty="0"/>
              <a:t>That way you use the command … </a:t>
            </a:r>
            <a:br>
              <a:rPr lang="en-GB" dirty="0"/>
            </a:br>
            <a:r>
              <a:rPr lang="en-GB" dirty="0"/>
              <a:t>.. the one you will have forgotten in a few weeks …</a:t>
            </a:r>
            <a:br>
              <a:rPr lang="en-GB" dirty="0"/>
            </a:br>
            <a:r>
              <a:rPr lang="en-GB" dirty="0"/>
              <a:t>Copy, paste, type one line of explanation. </a:t>
            </a:r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in Help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42" t="51265" r="43772" b="17624"/>
          <a:stretch/>
        </p:blipFill>
        <p:spPr>
          <a:xfrm>
            <a:off x="4836881" y="4365625"/>
            <a:ext cx="6871439" cy="246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0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679026" y="911225"/>
          <a:ext cx="591995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207134" y="2382126"/>
            <a:ext cx="294378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/>
              <a:t>Synopsis and description </a:t>
            </a:r>
            <a:br>
              <a:rPr lang="en-GB" sz="2000" dirty="0"/>
            </a:br>
            <a:r>
              <a:rPr lang="en-GB" sz="2000" dirty="0"/>
              <a:t>specify </a:t>
            </a:r>
            <a:r>
              <a:rPr lang="en-GB" sz="2000" b="1" i="1" dirty="0"/>
              <a:t>what</a:t>
            </a:r>
            <a:r>
              <a:rPr lang="en-GB" sz="2000" i="1" dirty="0"/>
              <a:t> </a:t>
            </a:r>
            <a:r>
              <a:rPr lang="en-GB" sz="2000" dirty="0"/>
              <a:t>it does</a:t>
            </a:r>
          </a:p>
          <a:p>
            <a:r>
              <a:rPr lang="en-GB" sz="2000" dirty="0"/>
              <a:t>Parameter descriptions </a:t>
            </a:r>
            <a:br>
              <a:rPr lang="en-GB" sz="2000" dirty="0"/>
            </a:br>
            <a:r>
              <a:rPr lang="en-GB" sz="2000" dirty="0"/>
              <a:t>and examples show </a:t>
            </a:r>
            <a:r>
              <a:rPr lang="en-GB" sz="2000" i="1" dirty="0"/>
              <a:t>how </a:t>
            </a:r>
          </a:p>
        </p:txBody>
      </p:sp>
      <p:sp>
        <p:nvSpPr>
          <p:cNvPr id="6" name="Rectangle 5"/>
          <p:cNvSpPr/>
          <p:nvPr/>
        </p:nvSpPr>
        <p:spPr>
          <a:xfrm>
            <a:off x="3692260" y="5451506"/>
            <a:ext cx="21266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/>
              <a:t>Pester outline IS </a:t>
            </a:r>
            <a:br>
              <a:rPr lang="en-GB" sz="2000" dirty="0"/>
            </a:br>
            <a:r>
              <a:rPr lang="en-GB" sz="2000" dirty="0"/>
              <a:t>a functional spec</a:t>
            </a:r>
          </a:p>
        </p:txBody>
      </p:sp>
      <p:sp>
        <p:nvSpPr>
          <p:cNvPr id="7" name="Rectangle 6"/>
          <p:cNvSpPr/>
          <p:nvPr/>
        </p:nvSpPr>
        <p:spPr>
          <a:xfrm>
            <a:off x="6130660" y="2720681"/>
            <a:ext cx="42423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/>
              <a:t>Check that examples [still] work</a:t>
            </a:r>
          </a:p>
          <a:p>
            <a:r>
              <a:rPr lang="en-GB" sz="2000" dirty="0"/>
              <a:t>Tests [should] make good examples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89307" y="6240389"/>
            <a:ext cx="9114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hlinkClick r:id="rId7"/>
              </a:rPr>
              <a:t>More detail at  https://jamesone111.wordpress.com/2016/05/31/help-spec-test/</a:t>
            </a:r>
            <a:r>
              <a:rPr lang="en-GB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8023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840421" y="299545"/>
            <a:ext cx="6282558" cy="2864069"/>
            <a:chOff x="2840421" y="299545"/>
            <a:chExt cx="6282558" cy="2864069"/>
          </a:xfrm>
        </p:grpSpPr>
        <p:sp>
          <p:nvSpPr>
            <p:cNvPr id="6" name="Content Placeholder 2"/>
            <p:cNvSpPr txBox="1">
              <a:spLocks/>
            </p:cNvSpPr>
            <p:nvPr/>
          </p:nvSpPr>
          <p:spPr>
            <a:xfrm>
              <a:off x="2840421" y="299545"/>
              <a:ext cx="6282558" cy="28640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GB" sz="1800" b="1" dirty="0"/>
                <a:t>How does it do it  ?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GB" sz="1200" dirty="0">
                  <a:solidFill>
                    <a:srgbClr val="002060"/>
                  </a:solidFill>
                  <a:latin typeface="Lucida Console" panose="020B0609040504020204" pitchFamily="49" charset="0"/>
                </a:rPr>
                <a:t>&gt; get-help set-camera -Examples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GB" sz="1200" dirty="0">
                  <a:solidFill>
                    <a:srgbClr val="002060"/>
                  </a:solidFill>
                  <a:latin typeface="Lucida Console" panose="020B0609040504020204" pitchFamily="49" charset="0"/>
                </a:rPr>
                <a:t>NAME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GB" sz="1200" dirty="0">
                  <a:solidFill>
                    <a:srgbClr val="002060"/>
                  </a:solidFill>
                  <a:latin typeface="Lucida Console" panose="020B0609040504020204" pitchFamily="49" charset="0"/>
                </a:rPr>
                <a:t>    Set-Camera 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GB" sz="1200" dirty="0">
                  <a:solidFill>
                    <a:srgbClr val="002060"/>
                  </a:solidFill>
                  <a:latin typeface="Lucida Console" panose="020B0609040504020204" pitchFamily="49" charset="0"/>
                </a:rPr>
                <a:t>SYNOPSIS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GB" sz="1200" dirty="0">
                  <a:solidFill>
                    <a:srgbClr val="002060"/>
                  </a:solidFill>
                  <a:latin typeface="Lucida Console" panose="020B0609040504020204" pitchFamily="49" charset="0"/>
                </a:rPr>
                <a:t>    Sets the camera options **without checking validity**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GB" sz="1200" dirty="0">
                  <a:solidFill>
                    <a:srgbClr val="002060"/>
                  </a:solidFill>
                  <a:latin typeface="Lucida Console" panose="020B0609040504020204" pitchFamily="49" charset="0"/>
                </a:rPr>
                <a:t>-------------------------- EXAMPLE 3 --------------------------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GB" sz="1200" dirty="0">
                  <a:solidFill>
                    <a:srgbClr val="002060"/>
                  </a:solidFill>
                  <a:latin typeface="Lucida Console" panose="020B0609040504020204" pitchFamily="49" charset="0"/>
                </a:rPr>
                <a:t>   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GB" sz="1200" dirty="0">
                  <a:solidFill>
                    <a:srgbClr val="002060"/>
                  </a:solidFill>
                  <a:latin typeface="Lucida Console" panose="020B0609040504020204" pitchFamily="49" charset="0"/>
                </a:rPr>
                <a:t>    PS C:\&gt;Set-Camera "</a:t>
              </a:r>
              <a:r>
                <a:rPr lang="en-GB" sz="1200" dirty="0" err="1">
                  <a:solidFill>
                    <a:srgbClr val="002060"/>
                  </a:solidFill>
                  <a:latin typeface="Lucida Console" panose="020B0609040504020204" pitchFamily="49" charset="0"/>
                </a:rPr>
                <a:t>sv</a:t>
              </a:r>
              <a:r>
                <a:rPr lang="en-GB" sz="1200" dirty="0">
                  <a:solidFill>
                    <a:srgbClr val="002060"/>
                  </a:solidFill>
                  <a:latin typeface="Lucida Console" panose="020B0609040504020204" pitchFamily="49" charset="0"/>
                </a:rPr>
                <a:t>=</a:t>
              </a:r>
              <a:r>
                <a:rPr lang="en-GB" sz="1200" dirty="0" err="1">
                  <a:solidFill>
                    <a:srgbClr val="002060"/>
                  </a:solidFill>
                  <a:latin typeface="Lucida Console" panose="020B0609040504020204" pitchFamily="49" charset="0"/>
                </a:rPr>
                <a:t>auto","xv</a:t>
              </a:r>
              <a:r>
                <a:rPr lang="en-GB" sz="1200" dirty="0">
                  <a:solidFill>
                    <a:srgbClr val="002060"/>
                  </a:solidFill>
                  <a:latin typeface="Lucida Console" panose="020B0609040504020204" pitchFamily="49" charset="0"/>
                </a:rPr>
                <a:t>=0.0","","effect=</a:t>
              </a:r>
              <a:r>
                <a:rPr lang="en-GB" sz="1200" dirty="0" err="1">
                  <a:solidFill>
                    <a:srgbClr val="002060"/>
                  </a:solidFill>
                  <a:latin typeface="Lucida Console" panose="020B0609040504020204" pitchFamily="49" charset="0"/>
                </a:rPr>
                <a:t>cim_natural</a:t>
              </a:r>
              <a:r>
                <a:rPr lang="en-GB" sz="1200" dirty="0">
                  <a:solidFill>
                    <a:srgbClr val="002060"/>
                  </a:solidFill>
                  <a:latin typeface="Lucida Console" panose="020B0609040504020204" pitchFamily="49" charset="0"/>
                </a:rPr>
                <a:t>"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GB" sz="1200" dirty="0">
                  <a:solidFill>
                    <a:srgbClr val="002060"/>
                  </a:solidFill>
                  <a:latin typeface="Lucida Console" panose="020B0609040504020204" pitchFamily="49" charset="0"/>
                </a:rPr>
                <a:t>    Sets multiple options: ISO (Sensitivity Value) to auto...</a:t>
              </a:r>
              <a:endParaRPr lang="en-GB" sz="1200" dirty="0">
                <a:solidFill>
                  <a:srgbClr val="002060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3831020" y="2454165"/>
              <a:ext cx="5213131" cy="409905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02956" y="3710153"/>
            <a:ext cx="4316643" cy="3032234"/>
            <a:chOff x="460308" y="3720663"/>
            <a:chExt cx="4316643" cy="3032234"/>
          </a:xfrm>
        </p:grpSpPr>
        <p:sp>
          <p:nvSpPr>
            <p:cNvPr id="4" name="Content Placeholder 2"/>
            <p:cNvSpPr txBox="1">
              <a:spLocks/>
            </p:cNvSpPr>
            <p:nvPr/>
          </p:nvSpPr>
          <p:spPr>
            <a:xfrm>
              <a:off x="460308" y="3720663"/>
              <a:ext cx="4316643" cy="30322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GB" sz="1800" b="1" dirty="0">
                  <a:solidFill>
                    <a:srgbClr val="000000"/>
                  </a:solidFill>
                </a:rPr>
                <a:t>What can it do ?</a:t>
              </a:r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GB" sz="1000" dirty="0">
                  <a:solidFill>
                    <a:srgbClr val="0000FF"/>
                  </a:solidFill>
                  <a:latin typeface="Lucida Console" panose="020B0609040504020204" pitchFamily="49" charset="0"/>
                </a:rPr>
                <a:t>Describe</a:t>
              </a: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</a:t>
              </a:r>
              <a:r>
                <a:rPr lang="en-GB" sz="1000" dirty="0">
                  <a:solidFill>
                    <a:srgbClr val="8B0000"/>
                  </a:solidFill>
                  <a:latin typeface="Lucida Console" panose="020B0609040504020204" pitchFamily="49" charset="0"/>
                </a:rPr>
                <a:t>"Pentax Camera control script"</a:t>
              </a: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</a:t>
              </a:r>
              <a:r>
                <a:rPr lang="en-GB" sz="1000" dirty="0">
                  <a:solidFill>
                    <a:srgbClr val="000000"/>
                  </a:solidFill>
                  <a:latin typeface="Lucida Console" panose="020B0609040504020204" pitchFamily="49" charset="0"/>
                </a:rPr>
                <a:t>{</a:t>
              </a: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</a:t>
              </a:r>
              <a:endParaRPr lang="en-GB" sz="1000" dirty="0">
                <a:solidFill>
                  <a:srgbClr val="000000"/>
                </a:solidFill>
                <a:latin typeface="Lucida Console" panose="020B0609040504020204" pitchFamily="49" charset="0"/>
              </a:endParaRPr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GB" sz="1000" dirty="0">
                  <a:solidFill>
                    <a:srgbClr val="0000FF"/>
                  </a:solidFill>
                  <a:latin typeface="Lucida Console" panose="020B0609040504020204" pitchFamily="49" charset="0"/>
                </a:rPr>
                <a:t>    It</a:t>
              </a: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</a:t>
              </a:r>
              <a:r>
                <a:rPr lang="en-GB" sz="1000" dirty="0">
                  <a:solidFill>
                    <a:srgbClr val="8B0000"/>
                  </a:solidFill>
                  <a:latin typeface="Lucida Console" panose="020B0609040504020204" pitchFamily="49" charset="0"/>
                </a:rPr>
                <a:t>"Formats shutter speeds correctly"</a:t>
              </a: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        </a:t>
              </a:r>
              <a:r>
                <a:rPr lang="en-GB" sz="1000" dirty="0">
                  <a:solidFill>
                    <a:srgbClr val="000000"/>
                  </a:solidFill>
                  <a:latin typeface="Lucida Console" panose="020B0609040504020204" pitchFamily="49" charset="0"/>
                </a:rPr>
                <a:t>{}</a:t>
              </a:r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GB" sz="1000" dirty="0">
                  <a:solidFill>
                    <a:srgbClr val="0000FF"/>
                  </a:solidFill>
                  <a:latin typeface="Lucida Console" panose="020B0609040504020204" pitchFamily="49" charset="0"/>
                </a:rPr>
                <a:t>    It</a:t>
              </a: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</a:t>
              </a:r>
              <a:r>
                <a:rPr lang="en-GB" sz="1000" dirty="0">
                  <a:solidFill>
                    <a:srgbClr val="8B0000"/>
                  </a:solidFill>
                  <a:latin typeface="Lucida Console" panose="020B0609040504020204" pitchFamily="49" charset="0"/>
                </a:rPr>
                <a:t>"Handles the camera being disconnected"</a:t>
              </a: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   </a:t>
              </a:r>
              <a:r>
                <a:rPr lang="en-GB" sz="1000" dirty="0">
                  <a:solidFill>
                    <a:srgbClr val="000000"/>
                  </a:solidFill>
                  <a:latin typeface="Lucida Console" panose="020B0609040504020204" pitchFamily="49" charset="0"/>
                </a:rPr>
                <a:t>{}</a:t>
              </a: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</a:t>
              </a:r>
              <a:endParaRPr lang="en-GB" sz="1000" dirty="0">
                <a:solidFill>
                  <a:srgbClr val="000000"/>
                </a:solidFill>
                <a:latin typeface="Lucida Console" panose="020B0609040504020204" pitchFamily="49" charset="0"/>
              </a:endParaRPr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GB" sz="1000" dirty="0">
                  <a:solidFill>
                    <a:srgbClr val="0000FF"/>
                  </a:solidFill>
                  <a:latin typeface="Lucida Console" panose="020B0609040504020204" pitchFamily="49" charset="0"/>
                </a:rPr>
                <a:t>    It</a:t>
              </a: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</a:t>
              </a:r>
              <a:r>
                <a:rPr lang="en-GB" sz="1000" dirty="0">
                  <a:solidFill>
                    <a:srgbClr val="8B0000"/>
                  </a:solidFill>
                  <a:latin typeface="Lucida Console" panose="020B0609040504020204" pitchFamily="49" charset="0"/>
                </a:rPr>
                <a:t>"Sets the camera to the program line"</a:t>
              </a: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     </a:t>
              </a:r>
              <a:r>
                <a:rPr lang="en-GB" sz="1000" dirty="0">
                  <a:solidFill>
                    <a:srgbClr val="000000"/>
                  </a:solidFill>
                  <a:latin typeface="Lucida Console" panose="020B0609040504020204" pitchFamily="49" charset="0"/>
                </a:rPr>
                <a:t>{}</a:t>
              </a:r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GB" sz="1000" dirty="0">
                  <a:solidFill>
                    <a:srgbClr val="0000FF"/>
                  </a:solidFill>
                  <a:latin typeface="Lucida Console" panose="020B0609040504020204" pitchFamily="49" charset="0"/>
                </a:rPr>
                <a:t>    </a:t>
              </a:r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GB" sz="1000" dirty="0">
                  <a:solidFill>
                    <a:srgbClr val="0000FF"/>
                  </a:solidFill>
                  <a:latin typeface="Lucida Console" panose="020B0609040504020204" pitchFamily="49" charset="0"/>
                </a:rPr>
                <a:t>    It</a:t>
              </a: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</a:t>
              </a:r>
              <a:r>
                <a:rPr lang="en-GB" sz="1000" dirty="0">
                  <a:solidFill>
                    <a:srgbClr val="8B0000"/>
                  </a:solidFill>
                  <a:latin typeface="Lucida Console" panose="020B0609040504020204" pitchFamily="49" charset="0"/>
                </a:rPr>
                <a:t>"Sets multiple camera settings"</a:t>
              </a: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           </a:t>
              </a:r>
              <a:r>
                <a:rPr lang="en-GB" sz="1000" dirty="0">
                  <a:solidFill>
                    <a:srgbClr val="000000"/>
                  </a:solidFill>
                  <a:latin typeface="Lucida Console" panose="020B0609040504020204" pitchFamily="49" charset="0"/>
                </a:rPr>
                <a:t>{}</a:t>
              </a:r>
              <a:endParaRPr lang="en-GB" sz="1000" dirty="0">
                <a:solidFill>
                  <a:srgbClr val="FF4500"/>
                </a:solidFill>
                <a:latin typeface="Lucida Console" panose="020B0609040504020204" pitchFamily="49" charset="0"/>
              </a:endParaRPr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GB" sz="1000" dirty="0">
                  <a:solidFill>
                    <a:srgbClr val="FF4500"/>
                  </a:solidFill>
                  <a:latin typeface="Lucida Console" panose="020B0609040504020204" pitchFamily="49" charset="0"/>
                </a:rPr>
                <a:t> </a:t>
              </a:r>
              <a:endParaRPr lang="en-GB" sz="1000" dirty="0">
                <a:solidFill>
                  <a:srgbClr val="000000"/>
                </a:solidFill>
                <a:latin typeface="Lucida Console" panose="020B0609040504020204" pitchFamily="49" charset="0"/>
              </a:endParaRPr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   </a:t>
              </a:r>
              <a:r>
                <a:rPr lang="en-GB" sz="1000" dirty="0">
                  <a:solidFill>
                    <a:srgbClr val="0000FF"/>
                  </a:solidFill>
                  <a:latin typeface="Lucida Console" panose="020B0609040504020204" pitchFamily="49" charset="0"/>
                </a:rPr>
                <a:t>It</a:t>
              </a: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</a:t>
              </a:r>
              <a:r>
                <a:rPr lang="en-GB" sz="1000" dirty="0">
                  <a:solidFill>
                    <a:srgbClr val="8B0000"/>
                  </a:solidFill>
                  <a:latin typeface="Lucida Console" panose="020B0609040504020204" pitchFamily="49" charset="0"/>
                </a:rPr>
                <a:t>"Can get raw camera settings"</a:t>
              </a: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             </a:t>
              </a:r>
              <a:r>
                <a:rPr lang="en-GB" sz="1000" dirty="0">
                  <a:solidFill>
                    <a:srgbClr val="000000"/>
                  </a:solidFill>
                  <a:latin typeface="Lucida Console" panose="020B0609040504020204" pitchFamily="49" charset="0"/>
                </a:rPr>
                <a:t>{}</a:t>
              </a:r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   </a:t>
              </a:r>
              <a:r>
                <a:rPr lang="en-GB" sz="1000" dirty="0">
                  <a:solidFill>
                    <a:srgbClr val="0000FF"/>
                  </a:solidFill>
                  <a:latin typeface="Lucida Console" panose="020B0609040504020204" pitchFamily="49" charset="0"/>
                </a:rPr>
                <a:t>It</a:t>
              </a: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</a:t>
              </a:r>
              <a:r>
                <a:rPr lang="en-GB" sz="1000" dirty="0">
                  <a:solidFill>
                    <a:srgbClr val="8B0000"/>
                  </a:solidFill>
                  <a:latin typeface="Lucida Console" panose="020B0609040504020204" pitchFamily="49" charset="0"/>
                </a:rPr>
                <a:t>"Formats camera settings"</a:t>
              </a: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                 </a:t>
              </a:r>
              <a:r>
                <a:rPr lang="en-GB" sz="1000" dirty="0">
                  <a:solidFill>
                    <a:srgbClr val="000000"/>
                  </a:solidFill>
                  <a:latin typeface="Lucida Console" panose="020B0609040504020204" pitchFamily="49" charset="0"/>
                </a:rPr>
                <a:t>{}</a:t>
              </a: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</a:t>
              </a:r>
              <a:endParaRPr lang="en-GB" sz="1000" dirty="0">
                <a:solidFill>
                  <a:srgbClr val="000000"/>
                </a:solidFill>
                <a:latin typeface="Lucida Console" panose="020B0609040504020204" pitchFamily="49" charset="0"/>
              </a:endParaRPr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   </a:t>
              </a:r>
              <a:r>
                <a:rPr lang="en-GB" sz="1000" dirty="0">
                  <a:solidFill>
                    <a:srgbClr val="0000FF"/>
                  </a:solidFill>
                  <a:latin typeface="Lucida Console" panose="020B0609040504020204" pitchFamily="49" charset="0"/>
                </a:rPr>
                <a:t>It</a:t>
              </a: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</a:t>
              </a:r>
              <a:r>
                <a:rPr lang="en-GB" sz="1000" dirty="0">
                  <a:solidFill>
                    <a:srgbClr val="8B0000"/>
                  </a:solidFill>
                  <a:latin typeface="Lucida Console" panose="020B0609040504020204" pitchFamily="49" charset="0"/>
                </a:rPr>
                <a:t>"Can focus the camera"</a:t>
              </a: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                    </a:t>
              </a:r>
              <a:r>
                <a:rPr lang="en-GB" sz="1000" dirty="0">
                  <a:solidFill>
                    <a:srgbClr val="000000"/>
                  </a:solidFill>
                  <a:latin typeface="Lucida Console" panose="020B0609040504020204" pitchFamily="49" charset="0"/>
                </a:rPr>
                <a:t>{}</a:t>
              </a: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</a:t>
              </a:r>
              <a:endParaRPr lang="en-GB" sz="1000" dirty="0">
                <a:solidFill>
                  <a:srgbClr val="000000"/>
                </a:solidFill>
                <a:latin typeface="Lucida Console" panose="020B0609040504020204" pitchFamily="49" charset="0"/>
              </a:endParaRPr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   </a:t>
              </a:r>
              <a:r>
                <a:rPr lang="en-GB" sz="1000" dirty="0">
                  <a:solidFill>
                    <a:srgbClr val="0000FF"/>
                  </a:solidFill>
                  <a:latin typeface="Lucida Console" panose="020B0609040504020204" pitchFamily="49" charset="0"/>
                </a:rPr>
                <a:t>It</a:t>
              </a: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</a:t>
              </a:r>
              <a:r>
                <a:rPr lang="en-GB" sz="1000" dirty="0">
                  <a:solidFill>
                    <a:srgbClr val="8B0000"/>
                  </a:solidFill>
                  <a:latin typeface="Lucida Console" panose="020B0609040504020204" pitchFamily="49" charset="0"/>
                </a:rPr>
                <a:t>"Can take a picture"</a:t>
              </a: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                      </a:t>
              </a:r>
              <a:r>
                <a:rPr lang="en-GB" sz="1000" dirty="0">
                  <a:solidFill>
                    <a:srgbClr val="000000"/>
                  </a:solidFill>
                  <a:latin typeface="Lucida Console" panose="020B0609040504020204" pitchFamily="49" charset="0"/>
                </a:rPr>
                <a:t>{}</a:t>
              </a: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</a:t>
              </a:r>
              <a:endParaRPr lang="en-GB" sz="1000" dirty="0">
                <a:solidFill>
                  <a:srgbClr val="000000"/>
                </a:solidFill>
                <a:latin typeface="Lucida Console" panose="020B0609040504020204" pitchFamily="49" charset="0"/>
              </a:endParaRPr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   </a:t>
              </a:r>
              <a:r>
                <a:rPr lang="en-GB" sz="1000" dirty="0">
                  <a:solidFill>
                    <a:srgbClr val="0000FF"/>
                  </a:solidFill>
                  <a:latin typeface="Lucida Console" panose="020B0609040504020204" pitchFamily="49" charset="0"/>
                </a:rPr>
                <a:t>It</a:t>
              </a: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</a:t>
              </a:r>
              <a:r>
                <a:rPr lang="en-GB" sz="1000" dirty="0">
                  <a:solidFill>
                    <a:srgbClr val="8B0000"/>
                  </a:solidFill>
                  <a:latin typeface="Lucida Console" panose="020B0609040504020204" pitchFamily="49" charset="0"/>
                </a:rPr>
                <a:t>"Can Shoot and download a picture"</a:t>
              </a: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        </a:t>
              </a:r>
              <a:r>
                <a:rPr lang="en-GB" sz="1000" dirty="0">
                  <a:solidFill>
                    <a:srgbClr val="000000"/>
                  </a:solidFill>
                  <a:latin typeface="Lucida Console" panose="020B0609040504020204" pitchFamily="49" charset="0"/>
                </a:rPr>
                <a:t>{}</a:t>
              </a: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</a:t>
              </a:r>
              <a:endParaRPr lang="en-GB" sz="1000" dirty="0">
                <a:solidFill>
                  <a:srgbClr val="000000"/>
                </a:solidFill>
                <a:latin typeface="Lucida Console" panose="020B0609040504020204" pitchFamily="49" charset="0"/>
              </a:endParaRPr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   </a:t>
              </a:r>
              <a:r>
                <a:rPr lang="en-GB" sz="1000" dirty="0">
                  <a:solidFill>
                    <a:srgbClr val="0000FF"/>
                  </a:solidFill>
                  <a:latin typeface="Lucida Console" panose="020B0609040504020204" pitchFamily="49" charset="0"/>
                </a:rPr>
                <a:t>It</a:t>
              </a: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</a:t>
              </a:r>
              <a:r>
                <a:rPr lang="en-GB" sz="1000" dirty="0">
                  <a:solidFill>
                    <a:srgbClr val="8B0000"/>
                  </a:solidFill>
                  <a:latin typeface="Lucida Console" panose="020B0609040504020204" pitchFamily="49" charset="0"/>
                </a:rPr>
                <a:t>"Can get the list of files on the camera"</a:t>
              </a: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 </a:t>
              </a:r>
              <a:r>
                <a:rPr lang="en-GB" sz="1000" dirty="0">
                  <a:solidFill>
                    <a:srgbClr val="000000"/>
                  </a:solidFill>
                  <a:latin typeface="Lucida Console" panose="020B0609040504020204" pitchFamily="49" charset="0"/>
                </a:rPr>
                <a:t>{}</a:t>
              </a: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</a:t>
              </a:r>
              <a:endParaRPr lang="en-GB" sz="1000" dirty="0">
                <a:solidFill>
                  <a:srgbClr val="000000"/>
                </a:solidFill>
                <a:latin typeface="Lucida Console" panose="020B0609040504020204" pitchFamily="49" charset="0"/>
              </a:endParaRPr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   </a:t>
              </a:r>
              <a:r>
                <a:rPr lang="en-GB" sz="1000" dirty="0">
                  <a:solidFill>
                    <a:srgbClr val="0000FF"/>
                  </a:solidFill>
                  <a:latin typeface="Lucida Console" panose="020B0609040504020204" pitchFamily="49" charset="0"/>
                </a:rPr>
                <a:t>It</a:t>
              </a: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</a:t>
              </a:r>
              <a:r>
                <a:rPr lang="en-GB" sz="1000" dirty="0">
                  <a:solidFill>
                    <a:srgbClr val="8B0000"/>
                  </a:solidFill>
                  <a:latin typeface="Lucida Console" panose="020B0609040504020204" pitchFamily="49" charset="0"/>
                </a:rPr>
                <a:t>"Can get the latest picture info"</a:t>
              </a: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         </a:t>
              </a:r>
              <a:r>
                <a:rPr lang="en-GB" sz="1000" dirty="0">
                  <a:solidFill>
                    <a:srgbClr val="000000"/>
                  </a:solidFill>
                  <a:latin typeface="Lucida Console" panose="020B0609040504020204" pitchFamily="49" charset="0"/>
                </a:rPr>
                <a:t>{}</a:t>
              </a: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</a:t>
              </a:r>
              <a:endParaRPr lang="en-GB" sz="1000" dirty="0">
                <a:solidFill>
                  <a:srgbClr val="000000"/>
                </a:solidFill>
                <a:latin typeface="Lucida Console" panose="020B0609040504020204" pitchFamily="49" charset="0"/>
              </a:endParaRPr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   </a:t>
              </a:r>
              <a:r>
                <a:rPr lang="en-GB" sz="1000" dirty="0">
                  <a:solidFill>
                    <a:srgbClr val="0000FF"/>
                  </a:solidFill>
                  <a:latin typeface="Lucida Console" panose="020B0609040504020204" pitchFamily="49" charset="0"/>
                </a:rPr>
                <a:t>It</a:t>
              </a: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</a:t>
              </a:r>
              <a:r>
                <a:rPr lang="en-GB" sz="1000" dirty="0">
                  <a:solidFill>
                    <a:srgbClr val="8B0000"/>
                  </a:solidFill>
                  <a:latin typeface="Lucida Console" panose="020B0609040504020204" pitchFamily="49" charset="0"/>
                </a:rPr>
                <a:t>"Can get information for a named picture"</a:t>
              </a: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 </a:t>
              </a:r>
              <a:r>
                <a:rPr lang="en-GB" sz="1000" dirty="0">
                  <a:solidFill>
                    <a:srgbClr val="000000"/>
                  </a:solidFill>
                  <a:latin typeface="Lucida Console" panose="020B0609040504020204" pitchFamily="49" charset="0"/>
                </a:rPr>
                <a:t>{}</a:t>
              </a: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</a:t>
              </a:r>
              <a:endParaRPr lang="en-GB" sz="1000" dirty="0">
                <a:solidFill>
                  <a:srgbClr val="000000"/>
                </a:solidFill>
                <a:latin typeface="Lucida Console" panose="020B0609040504020204" pitchFamily="49" charset="0"/>
              </a:endParaRPr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   </a:t>
              </a:r>
              <a:r>
                <a:rPr lang="en-GB" sz="1000" dirty="0">
                  <a:solidFill>
                    <a:srgbClr val="0000FF"/>
                  </a:solidFill>
                  <a:latin typeface="Lucida Console" panose="020B0609040504020204" pitchFamily="49" charset="0"/>
                </a:rPr>
                <a:t>It</a:t>
              </a: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</a:t>
              </a:r>
              <a:r>
                <a:rPr lang="en-GB" sz="1000" dirty="0">
                  <a:solidFill>
                    <a:srgbClr val="8B0000"/>
                  </a:solidFill>
                  <a:latin typeface="Lucida Console" panose="020B0609040504020204" pitchFamily="49" charset="0"/>
                </a:rPr>
                <a:t>"Allows piping into Request-</a:t>
              </a:r>
              <a:r>
                <a:rPr lang="en-GB" sz="1000" dirty="0" err="1">
                  <a:solidFill>
                    <a:srgbClr val="8B0000"/>
                  </a:solidFill>
                  <a:latin typeface="Lucida Console" panose="020B0609040504020204" pitchFamily="49" charset="0"/>
                </a:rPr>
                <a:t>CameraPicInfo</a:t>
              </a:r>
              <a:r>
                <a:rPr lang="en-GB" sz="1000" dirty="0">
                  <a:solidFill>
                    <a:srgbClr val="8B0000"/>
                  </a:solidFill>
                  <a:latin typeface="Lucida Console" panose="020B0609040504020204" pitchFamily="49" charset="0"/>
                </a:rPr>
                <a:t>"</a:t>
              </a: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</a:t>
              </a:r>
              <a:r>
                <a:rPr lang="en-GB" sz="1000" dirty="0">
                  <a:solidFill>
                    <a:srgbClr val="000000"/>
                  </a:solidFill>
                  <a:latin typeface="Lucida Console" panose="020B0609040504020204" pitchFamily="49" charset="0"/>
                </a:rPr>
                <a:t>{}</a:t>
              </a: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</a:t>
              </a:r>
              <a:endParaRPr lang="en-GB" sz="1000" dirty="0">
                <a:solidFill>
                  <a:srgbClr val="000000"/>
                </a:solidFill>
                <a:latin typeface="Lucida Console" panose="020B0609040504020204" pitchFamily="49" charset="0"/>
              </a:endParaRPr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   </a:t>
              </a:r>
              <a:r>
                <a:rPr lang="en-GB" sz="1000" dirty="0">
                  <a:solidFill>
                    <a:srgbClr val="0000FF"/>
                  </a:solidFill>
                  <a:latin typeface="Lucida Console" panose="020B0609040504020204" pitchFamily="49" charset="0"/>
                </a:rPr>
                <a:t>It</a:t>
              </a: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</a:t>
              </a:r>
              <a:r>
                <a:rPr lang="en-GB" sz="1000" dirty="0">
                  <a:solidFill>
                    <a:srgbClr val="8B0000"/>
                  </a:solidFill>
                  <a:latin typeface="Lucida Console" panose="020B0609040504020204" pitchFamily="49" charset="0"/>
                </a:rPr>
                <a:t>"Can copy a named picture from the camera"</a:t>
              </a: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</a:t>
              </a:r>
              <a:r>
                <a:rPr lang="en-GB" sz="1000" dirty="0">
                  <a:solidFill>
                    <a:srgbClr val="000000"/>
                  </a:solidFill>
                  <a:latin typeface="Lucida Console" panose="020B0609040504020204" pitchFamily="49" charset="0"/>
                </a:rPr>
                <a:t>{}</a:t>
              </a: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</a:t>
              </a:r>
              <a:endParaRPr lang="en-GB" sz="1000" dirty="0">
                <a:solidFill>
                  <a:srgbClr val="000000"/>
                </a:solidFill>
                <a:latin typeface="Lucida Console" panose="020B0609040504020204" pitchFamily="49" charset="0"/>
              </a:endParaRPr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   </a:t>
              </a:r>
              <a:r>
                <a:rPr lang="en-GB" sz="1000" dirty="0">
                  <a:solidFill>
                    <a:srgbClr val="0000FF"/>
                  </a:solidFill>
                  <a:latin typeface="Lucida Console" panose="020B0609040504020204" pitchFamily="49" charset="0"/>
                </a:rPr>
                <a:t>It</a:t>
              </a: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</a:t>
              </a:r>
              <a:r>
                <a:rPr lang="en-GB" sz="1000" dirty="0">
                  <a:solidFill>
                    <a:srgbClr val="8B0000"/>
                  </a:solidFill>
                  <a:latin typeface="Lucida Console" panose="020B0609040504020204" pitchFamily="49" charset="0"/>
                </a:rPr>
                <a:t>"Allows piping into Copy-</a:t>
              </a:r>
              <a:r>
                <a:rPr lang="en-GB" sz="1000" dirty="0" err="1">
                  <a:solidFill>
                    <a:srgbClr val="8B0000"/>
                  </a:solidFill>
                  <a:latin typeface="Lucida Console" panose="020B0609040504020204" pitchFamily="49" charset="0"/>
                </a:rPr>
                <a:t>CameraPic</a:t>
              </a:r>
              <a:r>
                <a:rPr lang="en-GB" sz="1000" dirty="0">
                  <a:solidFill>
                    <a:srgbClr val="8B0000"/>
                  </a:solidFill>
                  <a:latin typeface="Lucida Console" panose="020B0609040504020204" pitchFamily="49" charset="0"/>
                </a:rPr>
                <a:t>"</a:t>
              </a: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       </a:t>
              </a:r>
              <a:r>
                <a:rPr lang="en-GB" sz="1000" dirty="0">
                  <a:solidFill>
                    <a:srgbClr val="000000"/>
                  </a:solidFill>
                  <a:latin typeface="Lucida Console" panose="020B0609040504020204" pitchFamily="49" charset="0"/>
                </a:rPr>
                <a:t>{}</a:t>
              </a: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</a:t>
              </a:r>
              <a:endParaRPr lang="en-GB" sz="1000" dirty="0">
                <a:solidFill>
                  <a:srgbClr val="000000"/>
                </a:solidFill>
                <a:latin typeface="Lucida Console" panose="020B0609040504020204" pitchFamily="49" charset="0"/>
              </a:endParaRPr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   </a:t>
              </a:r>
              <a:r>
                <a:rPr lang="en-GB" sz="1000" dirty="0">
                  <a:solidFill>
                    <a:srgbClr val="0000FF"/>
                  </a:solidFill>
                  <a:latin typeface="Lucida Console" panose="020B0609040504020204" pitchFamily="49" charset="0"/>
                </a:rPr>
                <a:t>It</a:t>
              </a: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</a:t>
              </a:r>
              <a:r>
                <a:rPr lang="en-GB" sz="1000" dirty="0">
                  <a:solidFill>
                    <a:srgbClr val="8B0000"/>
                  </a:solidFill>
                  <a:latin typeface="Lucida Console" panose="020B0609040504020204" pitchFamily="49" charset="0"/>
                </a:rPr>
                <a:t>"Handles requests for invalid filenames"</a:t>
              </a: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  </a:t>
              </a:r>
              <a:r>
                <a:rPr lang="en-GB" sz="1000" dirty="0">
                  <a:solidFill>
                    <a:srgbClr val="000000"/>
                  </a:solidFill>
                  <a:latin typeface="Lucida Console" panose="020B0609040504020204" pitchFamily="49" charset="0"/>
                </a:rPr>
                <a:t>{}</a:t>
              </a: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</a:t>
              </a:r>
              <a:endParaRPr lang="en-GB" sz="1000" dirty="0">
                <a:solidFill>
                  <a:srgbClr val="000000"/>
                </a:solidFill>
                <a:latin typeface="Lucida Console" panose="020B0609040504020204" pitchFamily="49" charset="0"/>
              </a:endParaRPr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GB" sz="1000" dirty="0">
                  <a:solidFill>
                    <a:srgbClr val="000000"/>
                  </a:solidFill>
                  <a:latin typeface="Lucida Console" panose="020B0609040504020204" pitchFamily="49" charset="0"/>
                </a:rPr>
                <a:t>}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30620" y="4608782"/>
              <a:ext cx="3268719" cy="302721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371897" y="3710152"/>
            <a:ext cx="5578365" cy="1851298"/>
            <a:chOff x="6413938" y="3887350"/>
            <a:chExt cx="5578365" cy="1851298"/>
          </a:xfrm>
        </p:grpSpPr>
        <p:sp>
          <p:nvSpPr>
            <p:cNvPr id="9" name="Oval 8"/>
            <p:cNvSpPr/>
            <p:nvPr/>
          </p:nvSpPr>
          <p:spPr>
            <a:xfrm>
              <a:off x="7672552" y="4600163"/>
              <a:ext cx="4267199" cy="409905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6413938" y="3887350"/>
              <a:ext cx="5578365" cy="18512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sz="1800" b="1" dirty="0"/>
                <a:t>Prove that it does it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GB" sz="1000" dirty="0">
                  <a:solidFill>
                    <a:srgbClr val="0000FF"/>
                  </a:solidFill>
                  <a:latin typeface="Lucida Console" panose="020B0609040504020204" pitchFamily="49" charset="0"/>
                </a:rPr>
                <a:t>It</a:t>
              </a: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</a:t>
              </a:r>
              <a:r>
                <a:rPr lang="en-GB" sz="1000" dirty="0">
                  <a:solidFill>
                    <a:srgbClr val="8B0000"/>
                  </a:solidFill>
                  <a:latin typeface="Lucida Console" panose="020B0609040504020204" pitchFamily="49" charset="0"/>
                </a:rPr>
                <a:t>"Sets multiple camera settings"</a:t>
              </a: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          </a:t>
              </a:r>
              <a:r>
                <a:rPr lang="en-GB" sz="1000" dirty="0">
                  <a:solidFill>
                    <a:srgbClr val="000000"/>
                  </a:solidFill>
                  <a:latin typeface="Lucida Console" panose="020B0609040504020204" pitchFamily="49" charset="0"/>
                </a:rPr>
                <a:t>{</a:t>
              </a: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</a:t>
              </a:r>
              <a:br>
                <a:rPr lang="en-GB" sz="1000" dirty="0">
                  <a:solidFill>
                    <a:srgbClr val="000000"/>
                  </a:solidFill>
                  <a:latin typeface="Lucida Console" panose="020B0609040504020204" pitchFamily="49" charset="0"/>
                </a:rPr>
              </a:br>
              <a:endParaRPr lang="en-GB" sz="1000" dirty="0">
                <a:solidFill>
                  <a:srgbClr val="000000"/>
                </a:solidFill>
                <a:latin typeface="Lucida Console" panose="020B0609040504020204" pitchFamily="49" charset="0"/>
              </a:endParaRP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   </a:t>
              </a:r>
              <a:r>
                <a:rPr lang="en-GB" sz="1000" dirty="0">
                  <a:solidFill>
                    <a:srgbClr val="FF4500"/>
                  </a:solidFill>
                  <a:latin typeface="Lucida Console" panose="020B0609040504020204" pitchFamily="49" charset="0"/>
                </a:rPr>
                <a:t>$settings</a:t>
              </a: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</a:t>
              </a:r>
              <a:r>
                <a:rPr lang="en-GB" sz="1000" dirty="0">
                  <a:solidFill>
                    <a:srgbClr val="A9A9A9"/>
                  </a:solidFill>
                  <a:latin typeface="Lucida Console" panose="020B0609040504020204" pitchFamily="49" charset="0"/>
                </a:rPr>
                <a:t>=</a:t>
              </a: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</a:t>
              </a:r>
              <a:r>
                <a:rPr lang="en-GB" sz="1000" dirty="0">
                  <a:solidFill>
                    <a:srgbClr val="0000FF"/>
                  </a:solidFill>
                  <a:latin typeface="Lucida Console" panose="020B0609040504020204" pitchFamily="49" charset="0"/>
                </a:rPr>
                <a:t>Set-Camera</a:t>
              </a: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</a:t>
              </a:r>
              <a:r>
                <a:rPr lang="en-GB" sz="1000" dirty="0">
                  <a:solidFill>
                    <a:srgbClr val="8B0000"/>
                  </a:solidFill>
                  <a:latin typeface="Lucida Console" panose="020B0609040504020204" pitchFamily="49" charset="0"/>
                </a:rPr>
                <a:t>"</a:t>
              </a:r>
              <a:r>
                <a:rPr lang="en-GB" sz="1000" dirty="0" err="1">
                  <a:solidFill>
                    <a:srgbClr val="8B0000"/>
                  </a:solidFill>
                  <a:latin typeface="Lucida Console" panose="020B0609040504020204" pitchFamily="49" charset="0"/>
                </a:rPr>
                <a:t>sv</a:t>
              </a:r>
              <a:r>
                <a:rPr lang="en-GB" sz="1000" dirty="0">
                  <a:solidFill>
                    <a:srgbClr val="8B0000"/>
                  </a:solidFill>
                  <a:latin typeface="Lucida Console" panose="020B0609040504020204" pitchFamily="49" charset="0"/>
                </a:rPr>
                <a:t>=</a:t>
              </a:r>
              <a:r>
                <a:rPr lang="en-GB" sz="1000" dirty="0" err="1">
                  <a:solidFill>
                    <a:srgbClr val="8B0000"/>
                  </a:solidFill>
                  <a:latin typeface="Lucida Console" panose="020B0609040504020204" pitchFamily="49" charset="0"/>
                </a:rPr>
                <a:t>auto"</a:t>
              </a:r>
              <a:r>
                <a:rPr lang="en-GB" sz="1000" dirty="0" err="1">
                  <a:solidFill>
                    <a:srgbClr val="A9A9A9"/>
                  </a:solidFill>
                  <a:latin typeface="Lucida Console" panose="020B0609040504020204" pitchFamily="49" charset="0"/>
                </a:rPr>
                <a:t>,</a:t>
              </a:r>
              <a:r>
                <a:rPr lang="en-GB" sz="1000" dirty="0" err="1">
                  <a:solidFill>
                    <a:srgbClr val="8B0000"/>
                  </a:solidFill>
                  <a:latin typeface="Lucida Console" panose="020B0609040504020204" pitchFamily="49" charset="0"/>
                </a:rPr>
                <a:t>"xv</a:t>
              </a:r>
              <a:r>
                <a:rPr lang="en-GB" sz="1000" dirty="0">
                  <a:solidFill>
                    <a:srgbClr val="8B0000"/>
                  </a:solidFill>
                  <a:latin typeface="Lucida Console" panose="020B0609040504020204" pitchFamily="49" charset="0"/>
                </a:rPr>
                <a:t>=0.0"</a:t>
              </a:r>
              <a:r>
                <a:rPr lang="en-GB" sz="1000" dirty="0">
                  <a:solidFill>
                    <a:srgbClr val="A9A9A9"/>
                  </a:solidFill>
                  <a:latin typeface="Lucida Console" panose="020B0609040504020204" pitchFamily="49" charset="0"/>
                </a:rPr>
                <a:t>,</a:t>
              </a:r>
              <a:r>
                <a:rPr lang="en-GB" sz="1000" dirty="0">
                  <a:solidFill>
                    <a:srgbClr val="8B0000"/>
                  </a:solidFill>
                  <a:latin typeface="Lucida Console" panose="020B0609040504020204" pitchFamily="49" charset="0"/>
                </a:rPr>
                <a:t>""</a:t>
              </a:r>
              <a:r>
                <a:rPr lang="en-GB" sz="1000" dirty="0">
                  <a:solidFill>
                    <a:srgbClr val="A9A9A9"/>
                  </a:solidFill>
                  <a:latin typeface="Lucida Console" panose="020B0609040504020204" pitchFamily="49" charset="0"/>
                </a:rPr>
                <a:t>,</a:t>
              </a:r>
              <a:r>
                <a:rPr lang="en-GB" sz="1000" dirty="0">
                  <a:solidFill>
                    <a:srgbClr val="8B0000"/>
                  </a:solidFill>
                  <a:latin typeface="Lucida Console" panose="020B0609040504020204" pitchFamily="49" charset="0"/>
                </a:rPr>
                <a:t>"effect=</a:t>
              </a:r>
              <a:r>
                <a:rPr lang="en-GB" sz="1000" dirty="0" err="1">
                  <a:solidFill>
                    <a:srgbClr val="8B0000"/>
                  </a:solidFill>
                  <a:latin typeface="Lucida Console" panose="020B0609040504020204" pitchFamily="49" charset="0"/>
                </a:rPr>
                <a:t>cim_natural</a:t>
              </a:r>
              <a:r>
                <a:rPr lang="en-GB" sz="1000" dirty="0">
                  <a:solidFill>
                    <a:srgbClr val="8B0000"/>
                  </a:solidFill>
                  <a:latin typeface="Lucida Console" panose="020B0609040504020204" pitchFamily="49" charset="0"/>
                </a:rPr>
                <a:t>"</a:t>
              </a:r>
              <a:endParaRPr lang="en-GB" sz="1000" dirty="0">
                <a:solidFill>
                  <a:srgbClr val="000000"/>
                </a:solidFill>
                <a:latin typeface="Lucida Console" panose="020B0609040504020204" pitchFamily="49" charset="0"/>
              </a:endParaRP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endParaRPr lang="en-GB" sz="1000" dirty="0">
                <a:solidFill>
                  <a:srgbClr val="FF4500"/>
                </a:solidFill>
                <a:latin typeface="Lucida Console" panose="020B0609040504020204" pitchFamily="49" charset="0"/>
              </a:endParaRP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GB" sz="1000" dirty="0">
                  <a:solidFill>
                    <a:srgbClr val="FF4500"/>
                  </a:solidFill>
                  <a:latin typeface="Lucida Console" panose="020B0609040504020204" pitchFamily="49" charset="0"/>
                </a:rPr>
                <a:t>    $</a:t>
              </a:r>
              <a:r>
                <a:rPr lang="en-GB" sz="1000" dirty="0" err="1">
                  <a:solidFill>
                    <a:srgbClr val="FF4500"/>
                  </a:solidFill>
                  <a:latin typeface="Lucida Console" panose="020B0609040504020204" pitchFamily="49" charset="0"/>
                </a:rPr>
                <a:t>settings</a:t>
              </a:r>
              <a:r>
                <a:rPr lang="en-GB" sz="1000" dirty="0" err="1">
                  <a:solidFill>
                    <a:srgbClr val="A9A9A9"/>
                  </a:solidFill>
                  <a:latin typeface="Lucida Console" panose="020B0609040504020204" pitchFamily="49" charset="0"/>
                </a:rPr>
                <a:t>.</a:t>
              </a:r>
              <a:r>
                <a:rPr lang="en-GB" sz="1000" dirty="0" err="1">
                  <a:solidFill>
                    <a:prstClr val="black"/>
                  </a:solidFill>
                  <a:latin typeface="Lucida Console" panose="020B0609040504020204" pitchFamily="49" charset="0"/>
                </a:rPr>
                <a:t>count</a:t>
              </a: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</a:t>
              </a:r>
              <a:r>
                <a:rPr lang="en-GB" sz="1000" dirty="0">
                  <a:solidFill>
                    <a:srgbClr val="A9A9A9"/>
                  </a:solidFill>
                  <a:latin typeface="Lucida Console" panose="020B0609040504020204" pitchFamily="49" charset="0"/>
                </a:rPr>
                <a:t>|</a:t>
              </a: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</a:t>
              </a:r>
              <a:r>
                <a:rPr lang="en-GB" sz="1000" dirty="0">
                  <a:solidFill>
                    <a:srgbClr val="0000FF"/>
                  </a:solidFill>
                  <a:latin typeface="Lucida Console" panose="020B0609040504020204" pitchFamily="49" charset="0"/>
                </a:rPr>
                <a:t>should</a:t>
              </a: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</a:t>
              </a:r>
              <a:r>
                <a:rPr lang="en-GB" sz="1000" dirty="0">
                  <a:solidFill>
                    <a:srgbClr val="8A2BE2"/>
                  </a:solidFill>
                  <a:latin typeface="Lucida Console" panose="020B0609040504020204" pitchFamily="49" charset="0"/>
                </a:rPr>
                <a:t>be</a:t>
              </a: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</a:t>
              </a:r>
              <a:r>
                <a:rPr lang="en-GB" sz="1000" dirty="0">
                  <a:solidFill>
                    <a:srgbClr val="800080"/>
                  </a:solidFill>
                  <a:latin typeface="Lucida Console" panose="020B0609040504020204" pitchFamily="49" charset="0"/>
                </a:rPr>
                <a:t>4</a:t>
              </a:r>
              <a:b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</a:b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   </a:t>
              </a:r>
              <a:r>
                <a:rPr lang="en-GB" sz="1000" dirty="0">
                  <a:solidFill>
                    <a:srgbClr val="FF4500"/>
                  </a:solidFill>
                  <a:latin typeface="Lucida Console" panose="020B0609040504020204" pitchFamily="49" charset="0"/>
                </a:rPr>
                <a:t>$settings</a:t>
              </a:r>
              <a:r>
                <a:rPr lang="en-GB" sz="1000" dirty="0">
                  <a:solidFill>
                    <a:srgbClr val="A9A9A9"/>
                  </a:solidFill>
                  <a:latin typeface="Lucida Console" panose="020B0609040504020204" pitchFamily="49" charset="0"/>
                </a:rPr>
                <a:t>[</a:t>
              </a:r>
              <a:r>
                <a:rPr lang="en-GB" sz="1000" dirty="0">
                  <a:solidFill>
                    <a:srgbClr val="800080"/>
                  </a:solidFill>
                  <a:latin typeface="Lucida Console" panose="020B0609040504020204" pitchFamily="49" charset="0"/>
                </a:rPr>
                <a:t>0</a:t>
              </a:r>
              <a:r>
                <a:rPr lang="en-GB" sz="1000" dirty="0">
                  <a:solidFill>
                    <a:srgbClr val="A9A9A9"/>
                  </a:solidFill>
                  <a:latin typeface="Lucida Console" panose="020B0609040504020204" pitchFamily="49" charset="0"/>
                </a:rPr>
                <a:t>]</a:t>
              </a: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   </a:t>
              </a:r>
              <a:r>
                <a:rPr lang="en-GB" sz="1000" dirty="0">
                  <a:solidFill>
                    <a:srgbClr val="A9A9A9"/>
                  </a:solidFill>
                  <a:latin typeface="Lucida Console" panose="020B0609040504020204" pitchFamily="49" charset="0"/>
                </a:rPr>
                <a:t>|</a:t>
              </a: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</a:t>
              </a:r>
              <a:r>
                <a:rPr lang="en-GB" sz="1000" dirty="0">
                  <a:solidFill>
                    <a:srgbClr val="0000FF"/>
                  </a:solidFill>
                  <a:latin typeface="Lucida Console" panose="020B0609040504020204" pitchFamily="49" charset="0"/>
                </a:rPr>
                <a:t>should</a:t>
              </a: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</a:t>
              </a:r>
              <a:r>
                <a:rPr lang="en-GB" sz="1000" dirty="0">
                  <a:solidFill>
                    <a:srgbClr val="8A2BE2"/>
                  </a:solidFill>
                  <a:latin typeface="Lucida Console" panose="020B0609040504020204" pitchFamily="49" charset="0"/>
                </a:rPr>
                <a:t>match</a:t>
              </a:r>
              <a:r>
                <a:rPr lang="en-GB" sz="10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</a:t>
              </a:r>
              <a:r>
                <a:rPr lang="en-GB" sz="1000" dirty="0">
                  <a:solidFill>
                    <a:srgbClr val="8B0000"/>
                  </a:solidFill>
                  <a:latin typeface="Lucida Console" panose="020B0609040504020204" pitchFamily="49" charset="0"/>
                </a:rPr>
                <a:t>"</a:t>
              </a:r>
              <a:r>
                <a:rPr lang="en-GB" sz="1000" dirty="0" err="1">
                  <a:solidFill>
                    <a:srgbClr val="8B0000"/>
                  </a:solidFill>
                  <a:latin typeface="Lucida Console" panose="020B0609040504020204" pitchFamily="49" charset="0"/>
                </a:rPr>
                <a:t>Sv</a:t>
              </a:r>
              <a:r>
                <a:rPr lang="en-GB" sz="1000" dirty="0">
                  <a:solidFill>
                    <a:srgbClr val="8B0000"/>
                  </a:solidFill>
                  <a:latin typeface="Lucida Console" panose="020B0609040504020204" pitchFamily="49" charset="0"/>
                </a:rPr>
                <a:t>=\d" </a:t>
              </a:r>
              <a:br>
                <a:rPr lang="en-GB" sz="1000" dirty="0">
                  <a:solidFill>
                    <a:srgbClr val="8B0000"/>
                  </a:solidFill>
                  <a:latin typeface="Lucida Console" panose="020B0609040504020204" pitchFamily="49" charset="0"/>
                </a:rPr>
              </a:br>
              <a:r>
                <a:rPr lang="en-GB" sz="1000" dirty="0">
                  <a:latin typeface="Lucida Console" panose="020B0609040504020204" pitchFamily="49" charset="0"/>
                </a:rPr>
                <a:t>    </a:t>
              </a:r>
              <a:r>
                <a:rPr lang="en-GB" sz="1000" dirty="0">
                  <a:solidFill>
                    <a:srgbClr val="006400"/>
                  </a:solidFill>
                  <a:latin typeface="Lucida Console" panose="020B0609040504020204" pitchFamily="49" charset="0"/>
                </a:rPr>
                <a:t>#etc. </a:t>
              </a:r>
              <a:br>
                <a:rPr lang="en-GB" sz="1000" dirty="0">
                  <a:solidFill>
                    <a:srgbClr val="006400"/>
                  </a:solidFill>
                  <a:latin typeface="Lucida Console" panose="020B0609040504020204" pitchFamily="49" charset="0"/>
                </a:rPr>
              </a:br>
              <a:r>
                <a:rPr lang="en-GB" sz="1000" dirty="0">
                  <a:solidFill>
                    <a:srgbClr val="8B0000"/>
                  </a:solidFill>
                  <a:latin typeface="Lucida Console" panose="020B0609040504020204" pitchFamily="49" charset="0"/>
                </a:rPr>
                <a:t>}</a:t>
              </a:r>
              <a:endParaRPr lang="en-GB" sz="100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122980" y="1954924"/>
            <a:ext cx="2958184" cy="1755228"/>
            <a:chOff x="9122980" y="1954924"/>
            <a:chExt cx="3122620" cy="1755228"/>
          </a:xfrm>
        </p:grpSpPr>
        <p:sp>
          <p:nvSpPr>
            <p:cNvPr id="17" name="Arrow: Left-Up 16"/>
            <p:cNvSpPr/>
            <p:nvPr/>
          </p:nvSpPr>
          <p:spPr>
            <a:xfrm rot="16200000">
              <a:off x="9069619" y="2484889"/>
              <a:ext cx="1278624" cy="1171902"/>
            </a:xfrm>
            <a:prstGeom prst="lef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559159" y="1954924"/>
              <a:ext cx="26864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/>
                <a:t>Test contains example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3112" y="1954924"/>
            <a:ext cx="2747309" cy="1669055"/>
            <a:chOff x="93112" y="1954924"/>
            <a:chExt cx="2747309" cy="1669055"/>
          </a:xfrm>
        </p:grpSpPr>
        <p:sp>
          <p:nvSpPr>
            <p:cNvPr id="16" name="Arrow: Left-Up 15"/>
            <p:cNvSpPr/>
            <p:nvPr/>
          </p:nvSpPr>
          <p:spPr>
            <a:xfrm rot="10800000">
              <a:off x="1647970" y="2452077"/>
              <a:ext cx="1192451" cy="1171902"/>
            </a:xfrm>
            <a:prstGeom prst="lef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3112" y="1954924"/>
              <a:ext cx="254313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/>
                <a:t>Help is a contract to </a:t>
              </a:r>
            </a:p>
            <a:p>
              <a:r>
                <a:rPr lang="en-GB" sz="2000" dirty="0"/>
                <a:t>Deliver the spec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456385" y="4382815"/>
            <a:ext cx="4120295" cy="2019203"/>
            <a:chOff x="4456385" y="4382815"/>
            <a:chExt cx="4120295" cy="2019203"/>
          </a:xfrm>
        </p:grpSpPr>
        <p:sp>
          <p:nvSpPr>
            <p:cNvPr id="18" name="Arrow: Left-Right 17"/>
            <p:cNvSpPr/>
            <p:nvPr/>
          </p:nvSpPr>
          <p:spPr>
            <a:xfrm>
              <a:off x="4456385" y="4382815"/>
              <a:ext cx="1862960" cy="635876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56385" y="5694132"/>
              <a:ext cx="4120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/>
                <a:t>Each line of the description (spec) </a:t>
              </a:r>
            </a:p>
            <a:p>
              <a:r>
                <a:rPr lang="en-GB" sz="2000" dirty="0"/>
                <a:t>Expands to a test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7219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says what it does, and does what it says. </a:t>
            </a:r>
            <a:br>
              <a:rPr lang="en-GB" dirty="0"/>
            </a:br>
            <a:r>
              <a:rPr lang="en-GB" dirty="0"/>
              <a:t>That isn’t quite enough</a:t>
            </a:r>
          </a:p>
          <a:p>
            <a:r>
              <a:rPr lang="en-GB" b="1" dirty="0"/>
              <a:t>Users will </a:t>
            </a:r>
            <a:r>
              <a:rPr lang="en-GB" b="1" u="sng" dirty="0"/>
              <a:t>expect</a:t>
            </a:r>
            <a:r>
              <a:rPr lang="en-GB" b="1" dirty="0"/>
              <a:t> similar experiences</a:t>
            </a:r>
            <a:br>
              <a:rPr lang="en-GB" b="1" dirty="0"/>
            </a:br>
            <a:r>
              <a:rPr lang="en-GB" b="1" dirty="0"/>
              <a:t> throughout PowerShell …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Nearly there with meeting users’ expectations …</a:t>
            </a:r>
          </a:p>
        </p:txBody>
      </p:sp>
      <p:sp>
        <p:nvSpPr>
          <p:cNvPr id="4" name="TextBox 3"/>
          <p:cNvSpPr txBox="1"/>
          <p:nvPr/>
        </p:nvSpPr>
        <p:spPr>
          <a:xfrm rot="20487979">
            <a:off x="4059864" y="3808587"/>
            <a:ext cx="44646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i="1" dirty="0"/>
              <a:t>Make it “</a:t>
            </a:r>
            <a:r>
              <a:rPr lang="en-GB" sz="3200" i="1" dirty="0" err="1"/>
              <a:t>Powershelly</a:t>
            </a:r>
            <a:r>
              <a:rPr lang="en-GB" sz="3200" i="1" dirty="0"/>
              <a:t>” </a:t>
            </a:r>
          </a:p>
        </p:txBody>
      </p:sp>
    </p:spTree>
    <p:extLst>
      <p:ext uri="{BB962C8B-B14F-4D97-AF65-F5344CB8AC3E}">
        <p14:creationId xmlns:p14="http://schemas.microsoft.com/office/powerpoint/2010/main" val="32899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872141-E09A-4216-89EA-DD3DB9FCF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latin typeface="Consolas" panose="020B0609020204030204" pitchFamily="49" charset="0"/>
              </a:rPr>
              <a:t>$h = Read-Host "Enter the height"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latin typeface="Consolas" panose="020B0609020204030204" pitchFamily="49" charset="0"/>
              </a:rPr>
              <a:t>$r = Read-Host "Enter the radius"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latin typeface="Consolas" panose="020B0609020204030204" pitchFamily="49" charset="0"/>
              </a:rPr>
              <a:t>$crossSection =  [math]::PI * $r * $r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latin typeface="Consolas" panose="020B0609020204030204" pitchFamily="49" charset="0"/>
              </a:rPr>
              <a:t>Write-Host -</a:t>
            </a:r>
            <a:r>
              <a:rPr lang="en-GB" sz="2000" dirty="0" err="1">
                <a:latin typeface="Consolas" panose="020B0609020204030204" pitchFamily="49" charset="0"/>
              </a:rPr>
              <a:t>ForegroundColor</a:t>
            </a:r>
            <a:r>
              <a:rPr lang="en-GB" sz="2000" dirty="0">
                <a:latin typeface="Consolas" panose="020B0609020204030204" pitchFamily="49" charset="0"/>
              </a:rPr>
              <a:t> Cyan "The cross sectional area is $</a:t>
            </a:r>
            <a:r>
              <a:rPr lang="en-GB" sz="2000" dirty="0" err="1">
                <a:latin typeface="Consolas" panose="020B0609020204030204" pitchFamily="49" charset="0"/>
              </a:rPr>
              <a:t>crossSection</a:t>
            </a:r>
            <a:r>
              <a:rPr lang="en-GB" sz="2000" dirty="0">
                <a:latin typeface="Consolas" panose="020B0609020204030204" pitchFamily="49" charset="0"/>
              </a:rPr>
              <a:t>"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latin typeface="Consolas" panose="020B0609020204030204" pitchFamily="49" charset="0"/>
              </a:rPr>
              <a:t>$volume = $</a:t>
            </a:r>
            <a:r>
              <a:rPr lang="en-GB" sz="2000" dirty="0" err="1">
                <a:latin typeface="Consolas" panose="020B0609020204030204" pitchFamily="49" charset="0"/>
              </a:rPr>
              <a:t>crossSection</a:t>
            </a:r>
            <a:r>
              <a:rPr lang="en-GB" sz="2000" dirty="0">
                <a:latin typeface="Consolas" panose="020B0609020204030204" pitchFamily="49" charset="0"/>
              </a:rPr>
              <a:t> * $h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latin typeface="Consolas" panose="020B0609020204030204" pitchFamily="49" charset="0"/>
              </a:rPr>
              <a:t>Write-Host -</a:t>
            </a:r>
            <a:r>
              <a:rPr lang="en-GB" sz="2000" dirty="0" err="1">
                <a:latin typeface="Consolas" panose="020B0609020204030204" pitchFamily="49" charset="0"/>
              </a:rPr>
              <a:t>ForegroundColor</a:t>
            </a:r>
            <a:r>
              <a:rPr lang="en-GB" sz="2000" dirty="0">
                <a:latin typeface="Consolas" panose="020B0609020204030204" pitchFamily="49" charset="0"/>
              </a:rPr>
              <a:t> cyan "The volume is " -</a:t>
            </a:r>
            <a:r>
              <a:rPr lang="en-GB" sz="2000" dirty="0" err="1">
                <a:latin typeface="Consolas" panose="020B0609020204030204" pitchFamily="49" charset="0"/>
              </a:rPr>
              <a:t>NoNewline</a:t>
            </a:r>
            <a:endParaRPr lang="en-GB" sz="2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latin typeface="Consolas" panose="020B0609020204030204" pitchFamily="49" charset="0"/>
              </a:rPr>
              <a:t>Write-Host -</a:t>
            </a:r>
            <a:r>
              <a:rPr lang="en-GB" sz="2000" dirty="0" err="1">
                <a:latin typeface="Consolas" panose="020B0609020204030204" pitchFamily="49" charset="0"/>
              </a:rPr>
              <a:t>ForegroundColor</a:t>
            </a:r>
            <a:r>
              <a:rPr lang="en-GB" sz="2000" dirty="0">
                <a:latin typeface="Consolas" panose="020B0609020204030204" pitchFamily="49" charset="0"/>
              </a:rPr>
              <a:t> Green $volume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GB" sz="2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latin typeface="Consolas" panose="020B0609020204030204" pitchFamily="49" charset="0"/>
              </a:rPr>
              <a:t>Enter the height: 10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latin typeface="Consolas" panose="020B0609020204030204" pitchFamily="49" charset="0"/>
              </a:rPr>
              <a:t>Enter the radius: 5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rgbClr val="00FFFF"/>
                </a:solidFill>
                <a:latin typeface="Consolas" panose="020B0609020204030204" pitchFamily="49" charset="0"/>
              </a:rPr>
              <a:t>The cross sectional area is 78.5398163397448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rgbClr val="00FFFF"/>
                </a:solidFill>
                <a:latin typeface="Consolas" panose="020B0609020204030204" pitchFamily="49" charset="0"/>
              </a:rPr>
              <a:t>The volume is </a:t>
            </a:r>
            <a:r>
              <a:rPr lang="en-GB" sz="2000" dirty="0">
                <a:solidFill>
                  <a:srgbClr val="00FF00"/>
                </a:solidFill>
                <a:latin typeface="Consolas" panose="020B0609020204030204" pitchFamily="49" charset="0"/>
              </a:rPr>
              <a:t>785.398163397448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GB" sz="2000" dirty="0"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EB4D23-E37D-47EC-98D7-B983FE7C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 didn’t always program that way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4A9405-5FD1-4D06-8A06-AC7828314E50}"/>
              </a:ext>
            </a:extLst>
          </p:cNvPr>
          <p:cNvSpPr txBox="1"/>
          <p:nvPr/>
        </p:nvSpPr>
        <p:spPr>
          <a:xfrm rot="20245921">
            <a:off x="297178" y="3161664"/>
            <a:ext cx="10067198" cy="101566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l"/>
            <a:r>
              <a:rPr lang="en-GB" sz="6000" dirty="0">
                <a:solidFill>
                  <a:srgbClr val="FF0000"/>
                </a:solidFill>
                <a:latin typeface="Stencil" panose="040409050D0802020404" pitchFamily="82" charset="0"/>
                <a:ea typeface="Gotham Book" panose="020B0604030504040204" pitchFamily="34" charset="0"/>
                <a:cs typeface="Gotham Book" panose="020B0604030504040204" pitchFamily="34" charset="0"/>
              </a:rPr>
              <a:t>Do not write like this</a:t>
            </a:r>
          </a:p>
        </p:txBody>
      </p:sp>
    </p:spTree>
    <p:extLst>
      <p:ext uri="{BB962C8B-B14F-4D97-AF65-F5344CB8AC3E}">
        <p14:creationId xmlns:p14="http://schemas.microsoft.com/office/powerpoint/2010/main" val="253085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007187-2681-483C-90E5-99BEA1952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Consolas" panose="020B0609020204030204" pitchFamily="49" charset="0"/>
              </a:rPr>
              <a:t> Param (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Consolas" panose="020B0609020204030204" pitchFamily="49" charset="0"/>
              </a:rPr>
              <a:t>    [parameter(Mandatory=$true, </a:t>
            </a:r>
            <a:r>
              <a:rPr lang="en-GB" sz="1800" dirty="0" err="1">
                <a:latin typeface="Consolas" panose="020B0609020204030204" pitchFamily="49" charset="0"/>
              </a:rPr>
              <a:t>HelpMessage</a:t>
            </a:r>
            <a:r>
              <a:rPr lang="en-GB" sz="1800" dirty="0">
                <a:latin typeface="Consolas" panose="020B0609020204030204" pitchFamily="49" charset="0"/>
              </a:rPr>
              <a:t> = "Please enter the height of the cylinder")]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Consolas" panose="020B0609020204030204" pitchFamily="49" charset="0"/>
              </a:rPr>
              <a:t>    $Height 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Consolas" panose="020B0609020204030204" pitchFamily="49" charset="0"/>
              </a:rPr>
              <a:t>    [parameter(Mandatory=$true, </a:t>
            </a:r>
            <a:r>
              <a:rPr lang="en-GB" sz="1800" dirty="0" err="1">
                <a:latin typeface="Consolas" panose="020B0609020204030204" pitchFamily="49" charset="0"/>
              </a:rPr>
              <a:t>HelpMessage</a:t>
            </a:r>
            <a:r>
              <a:rPr lang="en-GB" sz="1800" dirty="0">
                <a:latin typeface="Consolas" panose="020B0609020204030204" pitchFamily="49" charset="0"/>
              </a:rPr>
              <a:t> = "Please enter the radius of the cylinder")]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Consolas" panose="020B0609020204030204" pitchFamily="49" charset="0"/>
              </a:rPr>
              <a:t>    $Radius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Consolas" panose="020B0609020204030204" pitchFamily="49" charset="0"/>
              </a:rPr>
              <a:t>$</a:t>
            </a:r>
            <a:r>
              <a:rPr lang="en-GB" sz="1800" dirty="0" err="1">
                <a:latin typeface="Consolas" panose="020B0609020204030204" pitchFamily="49" charset="0"/>
              </a:rPr>
              <a:t>crossSection</a:t>
            </a:r>
            <a:r>
              <a:rPr lang="en-GB" sz="1800" dirty="0">
                <a:latin typeface="Consolas" panose="020B0609020204030204" pitchFamily="49" charset="0"/>
              </a:rPr>
              <a:t> =  [math]::PI * $Radius * $Radius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Consolas" panose="020B0609020204030204" pitchFamily="49" charset="0"/>
              </a:rPr>
              <a:t>Write-Verbose "The cross sectional area is $</a:t>
            </a:r>
            <a:r>
              <a:rPr lang="en-GB" sz="1800" dirty="0" err="1">
                <a:latin typeface="Consolas" panose="020B0609020204030204" pitchFamily="49" charset="0"/>
              </a:rPr>
              <a:t>crossSection</a:t>
            </a:r>
            <a:r>
              <a:rPr lang="en-GB" sz="1800" dirty="0">
                <a:latin typeface="Consolas" panose="020B0609020204030204" pitchFamily="49" charset="0"/>
              </a:rPr>
              <a:t>"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Consolas" panose="020B0609020204030204" pitchFamily="49" charset="0"/>
              </a:rPr>
              <a:t>$volume = $</a:t>
            </a:r>
            <a:r>
              <a:rPr lang="en-GB" sz="1800" dirty="0" err="1">
                <a:latin typeface="Consolas" panose="020B0609020204030204" pitchFamily="49" charset="0"/>
              </a:rPr>
              <a:t>crossSection</a:t>
            </a:r>
            <a:r>
              <a:rPr lang="en-GB" sz="1800" dirty="0">
                <a:latin typeface="Consolas" panose="020B0609020204030204" pitchFamily="49" charset="0"/>
              </a:rPr>
              <a:t> * $Height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Consolas" panose="020B0609020204030204" pitchFamily="49" charset="0"/>
              </a:rPr>
              <a:t>$volume</a:t>
            </a:r>
          </a:p>
          <a:p>
            <a:pPr marL="0" indent="0">
              <a:buNone/>
            </a:pPr>
            <a:endParaRPr lang="en-GB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1800" dirty="0"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F5DCF7-0A1B-4269-AF8B-F02ED5B71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87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Use parameters with standard names</a:t>
            </a:r>
          </a:p>
          <a:p>
            <a:r>
              <a:rPr lang="en-GB" dirty="0"/>
              <a:t>Output properly. </a:t>
            </a:r>
          </a:p>
          <a:p>
            <a:pPr lvl="1"/>
            <a:r>
              <a:rPr lang="en-GB" dirty="0"/>
              <a:t>Keep them informed without being [too] chatty</a:t>
            </a:r>
            <a:br>
              <a:rPr lang="en-GB" dirty="0"/>
            </a:br>
            <a:r>
              <a:rPr lang="en-GB" dirty="0"/>
              <a:t>– use </a:t>
            </a:r>
            <a:r>
              <a:rPr lang="en-GB" sz="2000" dirty="0">
                <a:latin typeface="Lucida Console" panose="020B0609040504020204" pitchFamily="49" charset="0"/>
              </a:rPr>
              <a:t>Write-Progress</a:t>
            </a:r>
            <a:r>
              <a:rPr lang="en-GB" dirty="0"/>
              <a:t> and </a:t>
            </a:r>
            <a:r>
              <a:rPr lang="en-GB" sz="2000" dirty="0">
                <a:latin typeface="Lucida Console" panose="020B0609040504020204" pitchFamily="49" charset="0"/>
              </a:rPr>
              <a:t>Write-Verbose</a:t>
            </a:r>
            <a:endParaRPr lang="en-GB" dirty="0"/>
          </a:p>
          <a:p>
            <a:r>
              <a:rPr lang="en-GB" dirty="0"/>
              <a:t>Accept multiple targets (via pipeline, wildcard or list) </a:t>
            </a:r>
          </a:p>
          <a:p>
            <a:r>
              <a:rPr lang="en-GB" dirty="0"/>
              <a:t>Use switches (avoid Booleans) </a:t>
            </a:r>
          </a:p>
          <a:p>
            <a:r>
              <a:rPr lang="en-GB" dirty="0"/>
              <a:t>Support </a:t>
            </a:r>
            <a:r>
              <a:rPr lang="en-GB" sz="2400" dirty="0">
                <a:latin typeface="Lucida Console" panose="020B0609040504020204" pitchFamily="49" charset="0"/>
              </a:rPr>
              <a:t>–</a:t>
            </a:r>
            <a:r>
              <a:rPr lang="en-GB" sz="2400" dirty="0" err="1">
                <a:latin typeface="Lucida Console" panose="020B0609040504020204" pitchFamily="49" charset="0"/>
              </a:rPr>
              <a:t>Whatif</a:t>
            </a:r>
            <a:endParaRPr lang="en-GB" sz="2400" dirty="0">
              <a:latin typeface="Lucida Console" panose="020B0609040504020204" pitchFamily="49" charset="0"/>
            </a:endParaRPr>
          </a:p>
          <a:p>
            <a:pPr lvl="1"/>
            <a:r>
              <a:rPr lang="en-GB" dirty="0"/>
              <a:t>Specifying </a:t>
            </a:r>
            <a:r>
              <a:rPr lang="en-GB" sz="2200" dirty="0" err="1">
                <a:latin typeface="Lucida Console" panose="020B0609040504020204" pitchFamily="49" charset="0"/>
              </a:rPr>
              <a:t>cmdletbinding</a:t>
            </a:r>
            <a:r>
              <a:rPr lang="en-GB" sz="2200" dirty="0">
                <a:solidFill>
                  <a:srgbClr val="002060"/>
                </a:solidFill>
                <a:latin typeface="Lucida Console" panose="020B0609040504020204" pitchFamily="49" charset="0"/>
              </a:rPr>
              <a:t> </a:t>
            </a:r>
            <a:r>
              <a:rPr lang="en-GB" dirty="0"/>
              <a:t>has additional benefits </a:t>
            </a:r>
          </a:p>
          <a:p>
            <a:r>
              <a:rPr lang="en-GB" dirty="0"/>
              <a:t>Require no knowledge of inner workings</a:t>
            </a:r>
          </a:p>
          <a:p>
            <a:pPr lvl="1"/>
            <a:r>
              <a:rPr lang="en-GB" dirty="0"/>
              <a:t>Convert wildcards from  * to %</a:t>
            </a:r>
          </a:p>
          <a:p>
            <a:pPr lvl="1"/>
            <a:r>
              <a:rPr lang="en-GB" b="1" dirty="0"/>
              <a:t>Use validation to HELP user; not to save yourself work.</a:t>
            </a:r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Users expect commands to: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8318015" y="3020394"/>
              <a:ext cx="18000" cy="1359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13695" y="3016080"/>
                <a:ext cx="26640" cy="1445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792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170" y="2734816"/>
            <a:ext cx="7418388" cy="1231106"/>
          </a:xfrm>
        </p:spPr>
        <p:txBody>
          <a:bodyPr/>
          <a:lstStyle/>
          <a:p>
            <a:pPr algn="ctr"/>
            <a:r>
              <a:rPr lang="en-GB" dirty="0"/>
              <a:t>What Makes a Good</a:t>
            </a:r>
            <a:br>
              <a:rPr lang="en-GB" dirty="0"/>
            </a:br>
            <a:r>
              <a:rPr lang="en-GB" dirty="0"/>
              <a:t>Shared PowerShell Module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>
          <a:xfrm>
            <a:off x="3300925" y="4261174"/>
            <a:ext cx="8698242" cy="108215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700" dirty="0">
                <a:solidFill>
                  <a:schemeClr val="tx2"/>
                </a:solidFill>
                <a:latin typeface="Consolas" panose="020B0609020204030204" pitchFamily="49" charset="0"/>
              </a:rPr>
              <a:t>&gt;Get-</a:t>
            </a:r>
            <a:r>
              <a:rPr lang="en-GB" sz="1700" dirty="0" err="1">
                <a:solidFill>
                  <a:schemeClr val="tx2"/>
                </a:solidFill>
                <a:latin typeface="Consolas" panose="020B0609020204030204" pitchFamily="49" charset="0"/>
              </a:rPr>
              <a:t>PresenterDetails</a:t>
            </a:r>
            <a:r>
              <a:rPr lang="en-GB" sz="1700" dirty="0">
                <a:solidFill>
                  <a:schemeClr val="tx2"/>
                </a:solidFill>
                <a:latin typeface="Consolas" panose="020B0609020204030204" pitchFamily="49" charset="0"/>
              </a:rPr>
              <a:t> –Name "James O'Neill" </a:t>
            </a:r>
            <a:br>
              <a:rPr lang="en-GB" sz="1700" dirty="0">
                <a:solidFill>
                  <a:schemeClr val="tx2"/>
                </a:solidFill>
                <a:latin typeface="Consolas" panose="020B0609020204030204" pitchFamily="49" charset="0"/>
              </a:rPr>
            </a:br>
            <a:r>
              <a:rPr lang="en-GB" sz="1700" dirty="0">
                <a:solidFill>
                  <a:schemeClr val="tx2"/>
                </a:solidFill>
                <a:latin typeface="Consolas" panose="020B0609020204030204" pitchFamily="49" charset="0"/>
              </a:rPr>
              <a:t>Twitter       Git       Mail                   Blog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700" dirty="0">
                <a:solidFill>
                  <a:schemeClr val="tx2"/>
                </a:solidFill>
                <a:latin typeface="Consolas" panose="020B0609020204030204" pitchFamily="49" charset="0"/>
              </a:rPr>
              <a:t>-------       ---       ----                   ----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700" dirty="0">
                <a:solidFill>
                  <a:schemeClr val="tx2"/>
                </a:solidFill>
                <a:latin typeface="Consolas" panose="020B0609020204030204" pitchFamily="49" charset="0"/>
              </a:rPr>
              <a:t>@</a:t>
            </a:r>
            <a:r>
              <a:rPr lang="en-GB" sz="1700" dirty="0" err="1">
                <a:solidFill>
                  <a:schemeClr val="tx2"/>
                </a:solidFill>
                <a:latin typeface="Consolas" panose="020B0609020204030204" pitchFamily="49" charset="0"/>
              </a:rPr>
              <a:t>jamesoneill</a:t>
            </a:r>
            <a:r>
              <a:rPr lang="en-GB" sz="1700" dirty="0">
                <a:solidFill>
                  <a:schemeClr val="tx2"/>
                </a:solidFill>
                <a:latin typeface="Consolas" panose="020B0609020204030204" pitchFamily="49" charset="0"/>
              </a:rPr>
              <a:t>  jhoneill j@mobulaConsulting.com  Jamesone111.wordpress.com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700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1368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Be very careful with Validate pattern</a:t>
            </a:r>
          </a:p>
          <a:p>
            <a:pPr marL="0" indent="0">
              <a:buNone/>
            </a:pP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test "c:"</a:t>
            </a:r>
          </a:p>
          <a:p>
            <a:pPr marL="0" indent="0">
              <a:buNone/>
            </a:pPr>
            <a:r>
              <a:rPr lang="en-GB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 : Cannot validate argument on parameter 'Path'.</a:t>
            </a:r>
            <a:br>
              <a:rPr lang="en-GB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argument "c:" does not match the "^\\\\\S*\\\S*$" pattern. Supply an argument that matches "^\\\\\S*\\\S*$" </a:t>
            </a:r>
            <a:br>
              <a:rPr lang="en-GB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try the command again</a:t>
            </a:r>
            <a:endParaRPr lang="en-GB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Bad Validation </a:t>
            </a:r>
          </a:p>
        </p:txBody>
      </p:sp>
    </p:spTree>
    <p:extLst>
      <p:ext uri="{BB962C8B-B14F-4D97-AF65-F5344CB8AC3E}">
        <p14:creationId xmlns:p14="http://schemas.microsoft.com/office/powerpoint/2010/main" val="252000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>
                <a:solidFill>
                  <a:srgbClr val="A9A9A9"/>
                </a:solidFill>
                <a:latin typeface="Lucida Console" panose="020B0609040504020204" pitchFamily="49" charset="0"/>
              </a:rPr>
              <a:t>[</a:t>
            </a:r>
            <a:r>
              <a:rPr lang="en-GB" sz="2400" dirty="0" err="1">
                <a:solidFill>
                  <a:srgbClr val="00BFFF"/>
                </a:solidFill>
                <a:latin typeface="Lucida Console" panose="020B0609040504020204" pitchFamily="49" charset="0"/>
              </a:rPr>
              <a:t>ValidateSet</a:t>
            </a:r>
            <a:r>
              <a:rPr lang="en-GB" sz="2400" dirty="0">
                <a:solidFill>
                  <a:srgbClr val="A9A9A9"/>
                </a:solidFill>
                <a:latin typeface="Lucida Console" panose="020B0609040504020204" pitchFamily="49" charset="0"/>
              </a:rPr>
              <a:t>(</a:t>
            </a:r>
            <a:r>
              <a:rPr lang="en-GB" sz="2400" dirty="0">
                <a:latin typeface="Lucida Console" panose="020B0609040504020204" pitchFamily="49" charset="0"/>
              </a:rPr>
              <a:t>"Aperture", "</a:t>
            </a:r>
            <a:r>
              <a:rPr lang="en-GB" sz="2400" dirty="0" err="1">
                <a:latin typeface="Lucida Console" panose="020B0609040504020204" pitchFamily="49" charset="0"/>
              </a:rPr>
              <a:t>CameraModel</a:t>
            </a:r>
            <a:r>
              <a:rPr lang="en-GB" sz="2400" dirty="0">
                <a:latin typeface="Lucida Console" panose="020B0609040504020204" pitchFamily="49" charset="0"/>
              </a:rPr>
              <a:t>", "Caption" </a:t>
            </a:r>
            <a:r>
              <a:rPr lang="en-GB" sz="2400" dirty="0">
                <a:solidFill>
                  <a:srgbClr val="A9A9A9"/>
                </a:solidFill>
                <a:latin typeface="Lucida Console" panose="020B0609040504020204" pitchFamily="49" charset="0"/>
              </a:rPr>
              <a:t>...)]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FF4500"/>
                </a:solidFill>
                <a:latin typeface="Lucida Console" panose="020B0609040504020204" pitchFamily="49" charset="0"/>
              </a:rPr>
              <a:t>$Where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validation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806" y="2737008"/>
            <a:ext cx="5895088" cy="339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5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F9BA29-AE45-4AA7-895E-18D599E38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Validate sets and argument completers</a:t>
            </a:r>
          </a:p>
          <a:p>
            <a:pPr lvl="1"/>
            <a:r>
              <a:rPr lang="en-GB" dirty="0"/>
              <a:t>Validate set helps intellisense: must supply a member of the set </a:t>
            </a:r>
          </a:p>
          <a:p>
            <a:pPr lvl="1"/>
            <a:r>
              <a:rPr lang="en-GB" dirty="0"/>
              <a:t>So do Argument completers: can ignore the suggestion</a:t>
            </a:r>
          </a:p>
          <a:p>
            <a:r>
              <a:rPr lang="en-GB" dirty="0"/>
              <a:t>V5 allows has richer support, and V6 has dynamic </a:t>
            </a:r>
            <a:r>
              <a:rPr lang="en-GB" dirty="0" err="1"/>
              <a:t>ValidateSets</a:t>
            </a:r>
            <a:r>
              <a:rPr lang="en-GB" dirty="0"/>
              <a:t>.</a:t>
            </a:r>
          </a:p>
          <a:p>
            <a:r>
              <a:rPr lang="en-GB" dirty="0"/>
              <a:t>Long write up: </a:t>
            </a:r>
            <a:r>
              <a:rPr lang="en-GB" dirty="0">
                <a:hlinkClick r:id="rId2"/>
              </a:rPr>
              <a:t>https://jamesone111.wordpress.com/2019/09/23/the-classy-way-to-complete-and-validate-powershell-parameters/</a:t>
            </a:r>
            <a:r>
              <a:rPr lang="en-GB" dirty="0"/>
              <a:t>  </a:t>
            </a:r>
          </a:p>
          <a:p>
            <a:r>
              <a:rPr lang="en-GB" dirty="0"/>
              <a:t>Short version: if you can predict values, make [tab] do the work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692CB8-B319-4A3E-996D-1CE0341E1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95717"/>
            <a:ext cx="12192000" cy="553998"/>
          </a:xfrm>
        </p:spPr>
        <p:txBody>
          <a:bodyPr/>
          <a:lstStyle/>
          <a:p>
            <a:r>
              <a:rPr lang="en-GB" dirty="0"/>
              <a:t>Help the user with input. </a:t>
            </a:r>
          </a:p>
        </p:txBody>
      </p:sp>
    </p:spTree>
    <p:extLst>
      <p:ext uri="{BB962C8B-B14F-4D97-AF65-F5344CB8AC3E}">
        <p14:creationId xmlns:p14="http://schemas.microsoft.com/office/powerpoint/2010/main" val="138618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Don’t mess with error action preference</a:t>
            </a:r>
          </a:p>
          <a:p>
            <a:pPr lvl="1"/>
            <a:r>
              <a:rPr lang="en-GB" dirty="0"/>
              <a:t>Use </a:t>
            </a:r>
            <a:r>
              <a:rPr lang="en-GB" sz="2000" dirty="0">
                <a:latin typeface="Lucida Console" panose="020B0609040504020204" pitchFamily="49" charset="0"/>
              </a:rPr>
              <a:t>–</a:t>
            </a:r>
            <a:r>
              <a:rPr lang="en-GB" sz="2000" dirty="0" err="1">
                <a:latin typeface="Lucida Console" panose="020B0609040504020204" pitchFamily="49" charset="0"/>
              </a:rPr>
              <a:t>ErrorAction</a:t>
            </a:r>
            <a:r>
              <a:rPr lang="en-GB" sz="2000" dirty="0">
                <a:latin typeface="Lucida Console" panose="020B0609040504020204" pitchFamily="49" charset="0"/>
              </a:rPr>
              <a:t> </a:t>
            </a:r>
            <a:r>
              <a:rPr lang="en-GB" sz="2000" dirty="0" err="1">
                <a:latin typeface="Lucida Console" panose="020B0609040504020204" pitchFamily="49" charset="0"/>
              </a:rPr>
              <a:t>SilentlyContinue</a:t>
            </a:r>
            <a:r>
              <a:rPr lang="en-GB" sz="2000" dirty="0">
                <a:latin typeface="Lucida Console" panose="020B0609040504020204" pitchFamily="49" charset="0"/>
              </a:rPr>
              <a:t>  </a:t>
            </a:r>
            <a:r>
              <a:rPr lang="en-GB" dirty="0"/>
              <a:t>if errors are expected </a:t>
            </a:r>
          </a:p>
          <a:p>
            <a:pPr lvl="1"/>
            <a:r>
              <a:rPr lang="en-GB" dirty="0"/>
              <a:t> </a:t>
            </a:r>
            <a:r>
              <a:rPr lang="en-GB" sz="2000" dirty="0">
                <a:latin typeface="Lucida Console" panose="020B0609040504020204" pitchFamily="49" charset="0"/>
              </a:rPr>
              <a:t>try </a:t>
            </a:r>
            <a:r>
              <a:rPr lang="en-GB" dirty="0"/>
              <a:t>with empty </a:t>
            </a:r>
            <a:r>
              <a:rPr lang="en-GB" sz="2000" dirty="0">
                <a:latin typeface="Lucida Console" panose="020B0609040504020204" pitchFamily="49" charset="0"/>
              </a:rPr>
              <a:t>catch {} </a:t>
            </a:r>
            <a:r>
              <a:rPr lang="en-GB" dirty="0"/>
              <a:t>is ok if </a:t>
            </a:r>
            <a:r>
              <a:rPr lang="en-GB" sz="2000" dirty="0">
                <a:latin typeface="Lucida Console" panose="020B0609040504020204" pitchFamily="49" charset="0"/>
              </a:rPr>
              <a:t>–</a:t>
            </a:r>
            <a:r>
              <a:rPr lang="en-GB" sz="2000" dirty="0" err="1">
                <a:latin typeface="Lucida Console" panose="020B0609040504020204" pitchFamily="49" charset="0"/>
              </a:rPr>
              <a:t>errorAction</a:t>
            </a:r>
            <a:r>
              <a:rPr lang="en-GB" sz="2000" dirty="0">
                <a:latin typeface="Lucida Console" panose="020B0609040504020204" pitchFamily="49" charset="0"/>
              </a:rPr>
              <a:t> </a:t>
            </a:r>
            <a:r>
              <a:rPr lang="en-GB" dirty="0"/>
              <a:t>doesn’t work (e.g. Get-</a:t>
            </a:r>
            <a:r>
              <a:rPr lang="en-GB" dirty="0" err="1"/>
              <a:t>ADuser</a:t>
            </a:r>
            <a:r>
              <a:rPr lang="en-GB" dirty="0"/>
              <a:t>)</a:t>
            </a:r>
          </a:p>
          <a:p>
            <a:r>
              <a:rPr lang="en-GB" dirty="0"/>
              <a:t>Be careful with </a:t>
            </a:r>
            <a:r>
              <a:rPr lang="en-GB" sz="2000" dirty="0">
                <a:latin typeface="Lucida Console" panose="020B0609040504020204" pitchFamily="49" charset="0"/>
              </a:rPr>
              <a:t>throw </a:t>
            </a:r>
          </a:p>
          <a:p>
            <a:pPr lvl="1"/>
            <a:r>
              <a:rPr lang="en-GB" sz="1800" dirty="0">
                <a:latin typeface="Lucida Console"/>
              </a:rPr>
              <a:t>Catch {throw </a:t>
            </a:r>
            <a:r>
              <a:rPr lang="en-GB" sz="1800" dirty="0">
                <a:solidFill>
                  <a:srgbClr val="FF4500"/>
                </a:solidFill>
                <a:latin typeface="Lucida Console"/>
              </a:rPr>
              <a:t>$Error</a:t>
            </a:r>
            <a:r>
              <a:rPr lang="en-GB" sz="1800" dirty="0">
                <a:solidFill>
                  <a:srgbClr val="A9A9A9"/>
                </a:solidFill>
                <a:latin typeface="Lucida Console"/>
              </a:rPr>
              <a:t>[</a:t>
            </a:r>
            <a:r>
              <a:rPr lang="en-GB" sz="1800" dirty="0">
                <a:solidFill>
                  <a:srgbClr val="800080"/>
                </a:solidFill>
                <a:latin typeface="Lucida Console"/>
              </a:rPr>
              <a:t>0</a:t>
            </a:r>
            <a:r>
              <a:rPr lang="en-GB" sz="1800" dirty="0">
                <a:solidFill>
                  <a:srgbClr val="A9A9A9"/>
                </a:solidFill>
                <a:latin typeface="Lucida Console"/>
              </a:rPr>
              <a:t>].</a:t>
            </a:r>
            <a:r>
              <a:rPr lang="en-GB" sz="1800" dirty="0" err="1">
                <a:latin typeface="Lucida Console"/>
              </a:rPr>
              <a:t>Exception.Message</a:t>
            </a:r>
            <a:r>
              <a:rPr lang="en-GB" sz="1800" dirty="0">
                <a:latin typeface="Lucida Console"/>
              </a:rPr>
              <a:t>}</a:t>
            </a:r>
            <a:endParaRPr lang="en-GB" dirty="0"/>
          </a:p>
          <a:p>
            <a:pPr lvl="1"/>
            <a:r>
              <a:rPr lang="en-GB" dirty="0"/>
              <a:t>May make the error </a:t>
            </a:r>
            <a:r>
              <a:rPr lang="en-GB" u="sng" dirty="0"/>
              <a:t>worse</a:t>
            </a:r>
            <a:r>
              <a:rPr lang="en-GB" dirty="0"/>
              <a:t> –and can hide </a:t>
            </a:r>
            <a:r>
              <a:rPr lang="en-GB" i="1" dirty="0"/>
              <a:t>where</a:t>
            </a:r>
            <a:r>
              <a:rPr lang="en-GB" dirty="0"/>
              <a:t> it happened </a:t>
            </a:r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Make errors tidy…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4420"/>
          <a:stretch/>
        </p:blipFill>
        <p:spPr>
          <a:xfrm>
            <a:off x="2184760" y="5038165"/>
            <a:ext cx="8280000" cy="122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521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Demo : Error handling as expected ? 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185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Scripts which are too concerned with printing output to screen</a:t>
            </a:r>
          </a:p>
          <a:p>
            <a:pPr lvl="1"/>
            <a:r>
              <a:rPr lang="en-GB" sz="2000" dirty="0"/>
              <a:t>Write-Host</a:t>
            </a:r>
            <a:br>
              <a:rPr lang="en-GB" sz="2000" dirty="0"/>
            </a:br>
            <a:r>
              <a:rPr lang="en-GB" sz="2000" dirty="0"/>
              <a:t>Because coloured output is important. </a:t>
            </a:r>
          </a:p>
          <a:p>
            <a:pPr lvl="1"/>
            <a:r>
              <a:rPr lang="en-GB" sz="2000" dirty="0" err="1"/>
              <a:t>Cls</a:t>
            </a:r>
            <a:r>
              <a:rPr lang="en-GB" sz="2000" dirty="0"/>
              <a:t> considered harmful !  </a:t>
            </a:r>
            <a:br>
              <a:rPr lang="en-GB" sz="2000" dirty="0"/>
            </a:br>
            <a:r>
              <a:rPr lang="en-GB" sz="2000" dirty="0"/>
              <a:t>What did you want in the back scroll buffer I cleared?</a:t>
            </a:r>
          </a:p>
          <a:p>
            <a:pPr lvl="1"/>
            <a:r>
              <a:rPr lang="en-GB" sz="2000" dirty="0"/>
              <a:t>Converting to string / Formatted output / Returning just one property</a:t>
            </a:r>
          </a:p>
          <a:p>
            <a:pPr lvl="2"/>
            <a:r>
              <a:rPr lang="en-GB" sz="2000" dirty="0"/>
              <a:t>At least offer a –Raw option !</a:t>
            </a:r>
          </a:p>
          <a:p>
            <a:pPr lvl="1"/>
            <a:r>
              <a:rPr lang="en-GB" sz="2000" dirty="0"/>
              <a:t>Not hard to expose properties (hash-tables  , or custom objects)</a:t>
            </a:r>
          </a:p>
          <a:p>
            <a:pPr lvl="2"/>
            <a:r>
              <a:rPr lang="en-GB" sz="2000" dirty="0"/>
              <a:t>If it refers to files (etc.) make sure it pipes </a:t>
            </a:r>
            <a:r>
              <a:rPr lang="en-GB" sz="2000" i="1" dirty="0"/>
              <a:t>into</a:t>
            </a:r>
            <a:r>
              <a:rPr lang="en-GB" sz="2000" dirty="0"/>
              <a:t> things which work on files! </a:t>
            </a:r>
          </a:p>
          <a:p>
            <a:pPr lvl="2"/>
            <a:r>
              <a:rPr lang="en-GB" sz="2000" dirty="0"/>
              <a:t>Custom types with formatting XML is the ideal, but isn’t always needed</a:t>
            </a:r>
          </a:p>
          <a:p>
            <a:pPr lvl="2"/>
            <a:r>
              <a:rPr lang="en-GB" sz="2000" dirty="0"/>
              <a:t>[</a:t>
            </a:r>
            <a:r>
              <a:rPr lang="en-GB" sz="2000" dirty="0" err="1"/>
              <a:t>OutputType</a:t>
            </a:r>
            <a:r>
              <a:rPr lang="en-GB" sz="2000" dirty="0"/>
              <a:t>] helps intellisense </a:t>
            </a:r>
          </a:p>
          <a:p>
            <a:pPr lvl="2"/>
            <a:endParaRPr lang="en-GB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Biggest need to rewrite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724" y="6244706"/>
            <a:ext cx="10212977" cy="3883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-1" r="27031" b="-7693"/>
          <a:stretch/>
        </p:blipFill>
        <p:spPr>
          <a:xfrm>
            <a:off x="1587724" y="6244706"/>
            <a:ext cx="7452362" cy="41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7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First step: be pipeline aware </a:t>
            </a:r>
          </a:p>
          <a:p>
            <a:r>
              <a:rPr lang="en-GB" dirty="0"/>
              <a:t>Moving from specific to general can be as simple as making </a:t>
            </a:r>
            <a:br>
              <a:rPr lang="en-GB" dirty="0"/>
            </a:br>
            <a:r>
              <a:rPr lang="en-GB" dirty="0"/>
              <a:t>“Constants” the defaults for parameters</a:t>
            </a:r>
          </a:p>
          <a:p>
            <a:pPr lvl="1"/>
            <a:r>
              <a:rPr lang="en-GB" dirty="0"/>
              <a:t>Days of data, Input / Output file names etc.   </a:t>
            </a:r>
          </a:p>
          <a:p>
            <a:pPr lvl="1"/>
            <a:r>
              <a:rPr lang="en-GB" dirty="0"/>
              <a:t>Just move them to the </a:t>
            </a:r>
            <a:r>
              <a:rPr lang="en-GB" dirty="0" err="1"/>
              <a:t>param</a:t>
            </a:r>
            <a:r>
              <a:rPr lang="en-GB" dirty="0"/>
              <a:t>() block 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Allowing new use cases</a:t>
            </a:r>
          </a:p>
        </p:txBody>
      </p:sp>
    </p:spTree>
    <p:extLst>
      <p:ext uri="{BB962C8B-B14F-4D97-AF65-F5344CB8AC3E}">
        <p14:creationId xmlns:p14="http://schemas.microsoft.com/office/powerpoint/2010/main" val="43430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People may want to </a:t>
            </a:r>
            <a:r>
              <a:rPr lang="en-GB" i="1" dirty="0"/>
              <a:t>use</a:t>
            </a:r>
            <a:r>
              <a:rPr lang="en-GB" dirty="0"/>
              <a:t> your code, but they don’t want to </a:t>
            </a:r>
            <a:r>
              <a:rPr lang="en-GB" i="1" dirty="0"/>
              <a:t>read</a:t>
            </a:r>
            <a:r>
              <a:rPr lang="en-GB" dirty="0"/>
              <a:t> it. </a:t>
            </a:r>
          </a:p>
          <a:p>
            <a:pPr lvl="1"/>
            <a:r>
              <a:rPr lang="en-GB" dirty="0"/>
              <a:t>If it is not self explanatory, they might use it, but they will hate you. </a:t>
            </a:r>
          </a:p>
          <a:p>
            <a:r>
              <a:rPr lang="en-GB" dirty="0"/>
              <a:t>We only want to look at code if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GB" dirty="0"/>
              <a:t>We are repairing something broken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GB" dirty="0"/>
              <a:t>We are recycling / adapting code  </a:t>
            </a:r>
          </a:p>
          <a:p>
            <a:r>
              <a:rPr lang="en-GB" dirty="0"/>
              <a:t> And when we do we need good signposts </a:t>
            </a: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 vs documentation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150721" y="3862492"/>
              <a:ext cx="16200" cy="108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8921" y="3860692"/>
                <a:ext cx="19440" cy="140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/>
          <p:cNvSpPr txBox="1"/>
          <p:nvPr/>
        </p:nvSpPr>
        <p:spPr>
          <a:xfrm rot="21177519">
            <a:off x="3695697" y="5568510"/>
            <a:ext cx="72811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/>
              <a:t>Documentation is both an investment (so, save a little in the jar every day) </a:t>
            </a:r>
            <a:br>
              <a:rPr lang="en-GB" sz="1600" i="1" dirty="0"/>
            </a:br>
            <a:r>
              <a:rPr lang="en-GB" sz="1600" i="1" dirty="0"/>
              <a:t>and an early casualty of resource pressure</a:t>
            </a:r>
          </a:p>
        </p:txBody>
      </p:sp>
    </p:spTree>
    <p:extLst>
      <p:ext uri="{BB962C8B-B14F-4D97-AF65-F5344CB8AC3E}">
        <p14:creationId xmlns:p14="http://schemas.microsoft.com/office/powerpoint/2010/main" val="338991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0F85A-2583-4A43-98D0-74BCA488F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3357" y="3377682"/>
            <a:ext cx="7418389" cy="1291145"/>
          </a:xfrm>
        </p:spPr>
        <p:txBody>
          <a:bodyPr/>
          <a:lstStyle/>
          <a:p>
            <a:r>
              <a:rPr lang="en-GB" dirty="0"/>
              <a:t>Making your code</a:t>
            </a:r>
            <a:br>
              <a:rPr lang="en-GB" dirty="0"/>
            </a:br>
            <a:r>
              <a:rPr lang="en-GB" dirty="0"/>
              <a:t>Nice to work 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0427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Write-Verbose, and Write-Progress do the job of comments</a:t>
            </a:r>
            <a:br>
              <a:rPr lang="en-GB" dirty="0"/>
            </a:br>
            <a:r>
              <a:rPr lang="en-GB" dirty="0"/>
              <a:t>so do #region … #end region</a:t>
            </a:r>
          </a:p>
          <a:p>
            <a:r>
              <a:rPr lang="en-GB" dirty="0"/>
              <a:t>Aliases </a:t>
            </a:r>
          </a:p>
          <a:p>
            <a:r>
              <a:rPr lang="en-GB" dirty="0"/>
              <a:t>There isn’t one true style for braces, indents etc. … However</a:t>
            </a:r>
          </a:p>
          <a:p>
            <a:pPr lvl="1"/>
            <a:r>
              <a:rPr lang="en-GB" dirty="0"/>
              <a:t>Toggle region expansion in the ISE / Visual studio Code. </a:t>
            </a:r>
            <a:br>
              <a:rPr lang="en-GB" dirty="0"/>
            </a:br>
            <a:r>
              <a:rPr lang="en-GB" dirty="0"/>
              <a:t>Good style works well collapsed.</a:t>
            </a:r>
          </a:p>
          <a:p>
            <a:pPr lvl="1"/>
            <a:r>
              <a:rPr lang="en-GB" dirty="0"/>
              <a:t>Remember vertical space is at a premium on a landscape monitor</a:t>
            </a:r>
          </a:p>
          <a:p>
            <a:pPr lvl="1"/>
            <a:r>
              <a:rPr lang="en-GB" dirty="0"/>
              <a:t>But don’t obsess on layout</a:t>
            </a:r>
          </a:p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9F77C49-9856-4BC3-9C84-71E885E71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95717"/>
            <a:ext cx="12192000" cy="553998"/>
          </a:xfrm>
        </p:spPr>
        <p:txBody>
          <a:bodyPr/>
          <a:lstStyle/>
          <a:p>
            <a:r>
              <a:rPr lang="en-GB" dirty="0"/>
              <a:t>Yes, we know about comments…</a:t>
            </a:r>
          </a:p>
        </p:txBody>
      </p:sp>
    </p:spTree>
    <p:extLst>
      <p:ext uri="{BB962C8B-B14F-4D97-AF65-F5344CB8AC3E}">
        <p14:creationId xmlns:p14="http://schemas.microsoft.com/office/powerpoint/2010/main" val="319957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>
          <a:xfrm>
            <a:off x="3300925" y="4261174"/>
            <a:ext cx="8698242" cy="108215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700" dirty="0">
                <a:solidFill>
                  <a:schemeClr val="tx2"/>
                </a:solidFill>
                <a:latin typeface="Consolas" panose="020B0609020204030204" pitchFamily="49" charset="0"/>
              </a:rPr>
              <a:t>&gt;Get-</a:t>
            </a:r>
            <a:r>
              <a:rPr lang="en-GB" sz="1700" dirty="0" err="1">
                <a:solidFill>
                  <a:schemeClr val="tx2"/>
                </a:solidFill>
                <a:latin typeface="Consolas" panose="020B0609020204030204" pitchFamily="49" charset="0"/>
              </a:rPr>
              <a:t>PresenterDetails</a:t>
            </a:r>
            <a:r>
              <a:rPr lang="en-GB" sz="1700" dirty="0">
                <a:solidFill>
                  <a:schemeClr val="tx2"/>
                </a:solidFill>
                <a:latin typeface="Consolas" panose="020B0609020204030204" pitchFamily="49" charset="0"/>
              </a:rPr>
              <a:t> –Name "James O'Neill" </a:t>
            </a:r>
            <a:br>
              <a:rPr lang="en-GB" sz="1700" dirty="0">
                <a:solidFill>
                  <a:schemeClr val="tx2"/>
                </a:solidFill>
                <a:latin typeface="Consolas" panose="020B0609020204030204" pitchFamily="49" charset="0"/>
              </a:rPr>
            </a:br>
            <a:r>
              <a:rPr lang="en-GB" sz="1700" dirty="0">
                <a:solidFill>
                  <a:schemeClr val="tx2"/>
                </a:solidFill>
                <a:latin typeface="Consolas" panose="020B0609020204030204" pitchFamily="49" charset="0"/>
              </a:rPr>
              <a:t>Twitter       Git       Mail                   Blog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700" dirty="0">
                <a:solidFill>
                  <a:schemeClr val="tx2"/>
                </a:solidFill>
                <a:latin typeface="Consolas" panose="020B0609020204030204" pitchFamily="49" charset="0"/>
              </a:rPr>
              <a:t>-------       ---       ----                   ----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700" dirty="0">
                <a:solidFill>
                  <a:schemeClr val="tx2"/>
                </a:solidFill>
                <a:latin typeface="Consolas" panose="020B0609020204030204" pitchFamily="49" charset="0"/>
              </a:rPr>
              <a:t>@</a:t>
            </a:r>
            <a:r>
              <a:rPr lang="en-GB" sz="1700" dirty="0" err="1">
                <a:solidFill>
                  <a:schemeClr val="tx2"/>
                </a:solidFill>
                <a:latin typeface="Consolas" panose="020B0609020204030204" pitchFamily="49" charset="0"/>
              </a:rPr>
              <a:t>jamesoneill</a:t>
            </a:r>
            <a:r>
              <a:rPr lang="en-GB" sz="1700" dirty="0">
                <a:solidFill>
                  <a:schemeClr val="tx2"/>
                </a:solidFill>
                <a:latin typeface="Consolas" panose="020B0609020204030204" pitchFamily="49" charset="0"/>
              </a:rPr>
              <a:t>  jhoneill j@mobulaConsulting.com  Jamesone111.wordpress.com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700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739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03141F-95CC-4555-A922-DCB7E2AB1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Start with the style guide.</a:t>
            </a:r>
            <a:endParaRPr lang="en-GB" sz="3200" dirty="0"/>
          </a:p>
          <a:p>
            <a:pPr lvl="1"/>
            <a:r>
              <a:rPr lang="en-GB" sz="2800" u="sng" dirty="0">
                <a:effectLst/>
                <a:hlinkClick r:id="rId2"/>
              </a:rPr>
              <a:t>https://github.com/PoshCode/PowerShellPracticeAndStyle</a:t>
            </a:r>
            <a:endParaRPr lang="en-GB" sz="2800" dirty="0"/>
          </a:p>
          <a:p>
            <a:r>
              <a:rPr lang="en-GB" dirty="0"/>
              <a:t>Use the </a:t>
            </a:r>
            <a:r>
              <a:rPr lang="en-GB" dirty="0" err="1"/>
              <a:t>PsScriptAnalyzer</a:t>
            </a:r>
            <a:r>
              <a:rPr lang="en-GB" dirty="0"/>
              <a:t> (built in with VS Code) </a:t>
            </a:r>
          </a:p>
          <a:p>
            <a:r>
              <a:rPr lang="en-GB" dirty="0"/>
              <a:t>Source control (e.g. GitHub) </a:t>
            </a:r>
          </a:p>
          <a:p>
            <a:pPr lvl="1"/>
            <a:r>
              <a:rPr lang="en-GB" dirty="0"/>
              <a:t>Change history, Backup and sharing all in one</a:t>
            </a:r>
          </a:p>
          <a:p>
            <a:pPr lvl="1"/>
            <a:r>
              <a:rPr lang="en-GB" dirty="0"/>
              <a:t>Think about splitting/combining files (and comment based vs external help)</a:t>
            </a:r>
          </a:p>
          <a:p>
            <a:pPr lvl="1"/>
            <a:r>
              <a:rPr lang="en-GB" dirty="0"/>
              <a:t>Compiled cmdlets ?</a:t>
            </a:r>
          </a:p>
          <a:p>
            <a:pPr lvl="1"/>
            <a:r>
              <a:rPr lang="en-GB" dirty="0"/>
              <a:t>Signatures ? </a:t>
            </a:r>
          </a:p>
          <a:p>
            <a:pPr lvl="1"/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99205C-E1D9-4FE2-9898-A44479A6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95717"/>
            <a:ext cx="12192000" cy="553998"/>
          </a:xfrm>
        </p:spPr>
        <p:txBody>
          <a:bodyPr/>
          <a:lstStyle/>
          <a:p>
            <a:r>
              <a:rPr lang="en-GB" dirty="0"/>
              <a:t>Good Habits…</a:t>
            </a:r>
          </a:p>
        </p:txBody>
      </p:sp>
    </p:spTree>
    <p:extLst>
      <p:ext uri="{BB962C8B-B14F-4D97-AF65-F5344CB8AC3E}">
        <p14:creationId xmlns:p14="http://schemas.microsoft.com/office/powerpoint/2010/main" val="427114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1" name="Picture 1790">
            <a:extLst>
              <a:ext uri="{FF2B5EF4-FFF2-40B4-BE49-F238E27FC236}">
                <a16:creationId xmlns:a16="http://schemas.microsoft.com/office/drawing/2014/main" id="{EFD62729-35BF-4A7F-9A64-875B0A96AB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26" t="24790" r="24748" b="25199"/>
          <a:stretch/>
        </p:blipFill>
        <p:spPr>
          <a:xfrm>
            <a:off x="441044" y="0"/>
            <a:ext cx="1089177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223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Can be over done. But:</a:t>
            </a:r>
          </a:p>
          <a:p>
            <a:r>
              <a:rPr lang="en-GB" dirty="0"/>
              <a:t>Don’t do the same thing many different ways</a:t>
            </a:r>
          </a:p>
          <a:p>
            <a:r>
              <a:rPr lang="en-GB" dirty="0"/>
              <a:t>Prefer the </a:t>
            </a:r>
            <a:r>
              <a:rPr lang="en-GB" i="1" dirty="0"/>
              <a:t>familiar </a:t>
            </a:r>
            <a:r>
              <a:rPr lang="en-GB" dirty="0"/>
              <a:t>way to the </a:t>
            </a:r>
            <a:r>
              <a:rPr lang="en-GB" i="1" dirty="0"/>
              <a:t>clever</a:t>
            </a:r>
            <a:r>
              <a:rPr lang="en-GB" dirty="0"/>
              <a:t> way</a:t>
            </a:r>
          </a:p>
          <a:p>
            <a:pPr lvl="1"/>
            <a:r>
              <a:rPr lang="en-GB" dirty="0"/>
              <a:t>Clever may be opaque (comment it)</a:t>
            </a:r>
          </a:p>
          <a:p>
            <a:pPr lvl="1"/>
            <a:r>
              <a:rPr lang="en-GB" dirty="0"/>
              <a:t>That one-line might be clearer as </a:t>
            </a:r>
            <a:br>
              <a:rPr lang="en-GB" dirty="0"/>
            </a:br>
            <a:r>
              <a:rPr lang="en-GB" dirty="0"/>
              <a:t>multiple commands</a:t>
            </a:r>
          </a:p>
          <a:p>
            <a:pPr lvl="1"/>
            <a:r>
              <a:rPr lang="en-GB" dirty="0"/>
              <a:t>Might just be unfamiliar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Consistency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288088" y="3760088"/>
            <a:ext cx="5412416" cy="2549232"/>
            <a:chOff x="4992417" y="4027618"/>
            <a:chExt cx="5412416" cy="254923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2417" y="4093780"/>
              <a:ext cx="4966139" cy="248307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 rot="5400000">
              <a:off x="8911155" y="4998076"/>
              <a:ext cx="24641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@</a:t>
              </a:r>
              <a:r>
                <a:rPr lang="en-GB" dirty="0" err="1"/>
                <a:t>codewisdom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22494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340" y="1663700"/>
            <a:ext cx="11297300" cy="4717628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rgbClr val="000000"/>
              </a:solidFill>
              <a:latin typeface="Lucida Console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F4500"/>
                </a:solidFill>
                <a:effectLst/>
                <a:latin typeface="Lucida Console"/>
              </a:rPr>
              <a:t>$c   </a:t>
            </a:r>
            <a:r>
              <a:rPr lang="en-GB" sz="1800" dirty="0">
                <a:solidFill>
                  <a:prstClr val="black"/>
                </a:solidFill>
                <a:effectLst/>
                <a:latin typeface="Lucida Console"/>
              </a:rPr>
              <a:t>    </a:t>
            </a:r>
            <a:r>
              <a:rPr lang="en-GB" sz="1800" dirty="0">
                <a:solidFill>
                  <a:srgbClr val="A9A9A9"/>
                </a:solidFill>
                <a:effectLst/>
                <a:latin typeface="Lucida Console"/>
              </a:rPr>
              <a:t>=</a:t>
            </a:r>
            <a:r>
              <a:rPr lang="en-GB" sz="1800" dirty="0">
                <a:solidFill>
                  <a:prstClr val="black"/>
                </a:solidFill>
                <a:effectLst/>
                <a:latin typeface="Lucida Console"/>
              </a:rPr>
              <a:t> </a:t>
            </a:r>
            <a:r>
              <a:rPr lang="en-GB" sz="1800" dirty="0" err="1">
                <a:solidFill>
                  <a:srgbClr val="0000FF"/>
                </a:solidFill>
                <a:effectLst/>
                <a:latin typeface="Lucida Console"/>
              </a:rPr>
              <a:t>gc</a:t>
            </a:r>
            <a:r>
              <a:rPr lang="en-GB" sz="1800" dirty="0">
                <a:solidFill>
                  <a:prstClr val="black"/>
                </a:solidFill>
                <a:effectLst/>
                <a:latin typeface="Lucida Console"/>
              </a:rPr>
              <a:t> </a:t>
            </a:r>
            <a:r>
              <a:rPr lang="en-GB" sz="1800" dirty="0" err="1">
                <a:solidFill>
                  <a:srgbClr val="8A2BE2"/>
                </a:solidFill>
                <a:effectLst/>
                <a:latin typeface="Lucida Console"/>
              </a:rPr>
              <a:t>env:systemdrive</a:t>
            </a:r>
            <a:endParaRPr lang="en-GB" sz="1800" dirty="0">
              <a:solidFill>
                <a:srgbClr val="000000"/>
              </a:solidFill>
              <a:effectLst/>
              <a:latin typeface="Lucida Console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F4500"/>
                </a:solidFill>
                <a:effectLst/>
                <a:latin typeface="Lucida Console"/>
              </a:rPr>
              <a:t>$prog86</a:t>
            </a:r>
            <a:r>
              <a:rPr lang="en-GB" sz="1800" dirty="0">
                <a:solidFill>
                  <a:prstClr val="black"/>
                </a:solidFill>
                <a:effectLst/>
                <a:latin typeface="Lucida Console"/>
              </a:rPr>
              <a:t>  </a:t>
            </a:r>
            <a:r>
              <a:rPr lang="en-GB" sz="1800" dirty="0">
                <a:solidFill>
                  <a:srgbClr val="A9A9A9"/>
                </a:solidFill>
                <a:effectLst/>
                <a:latin typeface="Lucida Console"/>
              </a:rPr>
              <a:t>=</a:t>
            </a:r>
            <a:r>
              <a:rPr lang="en-GB" sz="1800" dirty="0">
                <a:solidFill>
                  <a:prstClr val="black"/>
                </a:solidFill>
                <a:effectLst/>
                <a:latin typeface="Lucida Console"/>
              </a:rPr>
              <a:t> </a:t>
            </a:r>
            <a:r>
              <a:rPr lang="en-GB" sz="1800" dirty="0">
                <a:solidFill>
                  <a:srgbClr val="8B0000"/>
                </a:solidFill>
                <a:effectLst/>
                <a:latin typeface="Lucida Console"/>
              </a:rPr>
              <a:t>"${</a:t>
            </a:r>
            <a:r>
              <a:rPr lang="en-GB" sz="1800" dirty="0" err="1">
                <a:solidFill>
                  <a:srgbClr val="8B0000"/>
                </a:solidFill>
                <a:effectLst/>
                <a:latin typeface="Lucida Console"/>
              </a:rPr>
              <a:t>env:ProgramFiles</a:t>
            </a:r>
            <a:r>
              <a:rPr lang="en-GB" sz="1800" dirty="0">
                <a:solidFill>
                  <a:srgbClr val="8B0000"/>
                </a:solidFill>
                <a:effectLst/>
                <a:latin typeface="Lucida Console"/>
              </a:rPr>
              <a:t>(x86)}"</a:t>
            </a:r>
            <a:endParaRPr lang="en-GB" sz="1800" dirty="0">
              <a:solidFill>
                <a:srgbClr val="000000"/>
              </a:solidFill>
              <a:effectLst/>
              <a:latin typeface="Lucida Console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F4500"/>
                </a:solidFill>
                <a:effectLst/>
                <a:latin typeface="Lucida Console"/>
              </a:rPr>
              <a:t>$Logfile</a:t>
            </a:r>
            <a:r>
              <a:rPr lang="en-GB" sz="1800" dirty="0">
                <a:solidFill>
                  <a:prstClr val="black"/>
                </a:solidFill>
                <a:effectLst/>
                <a:latin typeface="Lucida Console"/>
              </a:rPr>
              <a:t> </a:t>
            </a:r>
            <a:r>
              <a:rPr lang="en-GB" sz="1800" dirty="0">
                <a:solidFill>
                  <a:srgbClr val="A9A9A9"/>
                </a:solidFill>
                <a:effectLst/>
                <a:latin typeface="Lucida Console"/>
              </a:rPr>
              <a:t>=</a:t>
            </a:r>
            <a:r>
              <a:rPr lang="en-GB" sz="1800" dirty="0">
                <a:solidFill>
                  <a:prstClr val="black"/>
                </a:solidFill>
                <a:effectLst/>
                <a:latin typeface="Lucida Console"/>
              </a:rPr>
              <a:t> </a:t>
            </a:r>
            <a:r>
              <a:rPr lang="en-GB" sz="1800" dirty="0">
                <a:solidFill>
                  <a:srgbClr val="8B0000"/>
                </a:solidFill>
                <a:effectLst/>
                <a:latin typeface="Lucida Console"/>
              </a:rPr>
              <a:t>"$c\</a:t>
            </a:r>
            <a:r>
              <a:rPr lang="en-GB" sz="1800" dirty="0" err="1">
                <a:solidFill>
                  <a:srgbClr val="8B0000"/>
                </a:solidFill>
                <a:effectLst/>
                <a:latin typeface="Lucida Console"/>
              </a:rPr>
              <a:t>xxSCRIPT</a:t>
            </a:r>
            <a:r>
              <a:rPr lang="en-GB" sz="1800" dirty="0">
                <a:solidFill>
                  <a:srgbClr val="8B0000"/>
                </a:solidFill>
                <a:effectLst/>
                <a:latin typeface="Lucida Console"/>
              </a:rPr>
              <a:t>\Script-$(</a:t>
            </a:r>
            <a:r>
              <a:rPr lang="en-GB" sz="1800" dirty="0" err="1">
                <a:solidFill>
                  <a:srgbClr val="8B0000"/>
                </a:solidFill>
                <a:effectLst/>
                <a:latin typeface="Lucida Console"/>
              </a:rPr>
              <a:t>gc</a:t>
            </a:r>
            <a:r>
              <a:rPr lang="en-GB" sz="1800" dirty="0">
                <a:solidFill>
                  <a:srgbClr val="8B0000"/>
                </a:solidFill>
                <a:effectLst/>
                <a:latin typeface="Lucida Console"/>
              </a:rPr>
              <a:t> </a:t>
            </a:r>
            <a:r>
              <a:rPr lang="en-GB" sz="1800" dirty="0" err="1">
                <a:solidFill>
                  <a:srgbClr val="8B0000"/>
                </a:solidFill>
                <a:effectLst/>
                <a:latin typeface="Lucida Console"/>
              </a:rPr>
              <a:t>env:computername</a:t>
            </a:r>
            <a:r>
              <a:rPr lang="en-GB" sz="1800" dirty="0">
                <a:solidFill>
                  <a:srgbClr val="8B0000"/>
                </a:solidFill>
                <a:effectLst/>
                <a:latin typeface="Lucida Console"/>
              </a:rPr>
              <a:t>)-$now.log"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effectLst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F4500"/>
                </a:solidFill>
                <a:effectLst/>
                <a:latin typeface="Lucida Console"/>
              </a:rPr>
              <a:t>$</a:t>
            </a:r>
            <a:r>
              <a:rPr lang="en-GB" sz="1800" dirty="0" err="1">
                <a:solidFill>
                  <a:srgbClr val="FF4500"/>
                </a:solidFill>
                <a:effectLst/>
                <a:latin typeface="Lucida Console"/>
              </a:rPr>
              <a:t>env:SystemDrive</a:t>
            </a:r>
            <a:r>
              <a:rPr lang="en-GB" sz="1800" dirty="0">
                <a:solidFill>
                  <a:srgbClr val="FF4500"/>
                </a:solidFill>
                <a:effectLst/>
                <a:latin typeface="Lucida Console"/>
              </a:rPr>
              <a:t>  </a:t>
            </a:r>
            <a:r>
              <a:rPr lang="en-GB" sz="1800" dirty="0">
                <a:effectLst/>
              </a:rPr>
              <a:t>etc.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effectLst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Set-Variable</a:t>
            </a:r>
            <a:r>
              <a:rPr lang="en-GB" sz="18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800" dirty="0">
                <a:solidFill>
                  <a:srgbClr val="000080"/>
                </a:solidFill>
                <a:effectLst/>
                <a:latin typeface="Lucida Console" panose="020B0609040504020204" pitchFamily="49" charset="0"/>
              </a:rPr>
              <a:t>-Scope</a:t>
            </a:r>
            <a:r>
              <a:rPr lang="en-GB" sz="18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800" dirty="0">
                <a:solidFill>
                  <a:srgbClr val="800080"/>
                </a:solidFill>
                <a:effectLst/>
                <a:latin typeface="Lucida Console" panose="020B0609040504020204" pitchFamily="49" charset="0"/>
              </a:rPr>
              <a:t>1</a:t>
            </a:r>
            <a:r>
              <a:rPr lang="en-GB" sz="18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800" dirty="0">
                <a:solidFill>
                  <a:srgbClr val="000080"/>
                </a:solidFill>
                <a:effectLst/>
                <a:latin typeface="Lucida Console" panose="020B0609040504020204" pitchFamily="49" charset="0"/>
              </a:rPr>
              <a:t>-Name</a:t>
            </a:r>
            <a:r>
              <a:rPr lang="en-GB" sz="18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800" dirty="0">
                <a:solidFill>
                  <a:srgbClr val="8B0000"/>
                </a:solidFill>
                <a:effectLst/>
                <a:latin typeface="Lucida Console" panose="020B0609040504020204" pitchFamily="49" charset="0"/>
              </a:rPr>
              <a:t>"</a:t>
            </a:r>
            <a:r>
              <a:rPr lang="en-GB" sz="1800" dirty="0" err="1">
                <a:solidFill>
                  <a:srgbClr val="8B0000"/>
                </a:solidFill>
                <a:effectLst/>
                <a:latin typeface="Lucida Console" panose="020B0609040504020204" pitchFamily="49" charset="0"/>
              </a:rPr>
              <a:t>variableName</a:t>
            </a:r>
            <a:r>
              <a:rPr lang="en-GB" sz="1800" dirty="0">
                <a:solidFill>
                  <a:srgbClr val="8B0000"/>
                </a:solidFill>
                <a:effectLst/>
                <a:latin typeface="Lucida Console" panose="020B0609040504020204" pitchFamily="49" charset="0"/>
              </a:rPr>
              <a:t>"</a:t>
            </a:r>
            <a:r>
              <a:rPr lang="en-GB" sz="18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800" dirty="0">
                <a:solidFill>
                  <a:srgbClr val="000080"/>
                </a:solidFill>
                <a:effectLst/>
                <a:latin typeface="Lucida Console" panose="020B0609040504020204" pitchFamily="49" charset="0"/>
              </a:rPr>
              <a:t>-Value</a:t>
            </a:r>
            <a:r>
              <a:rPr lang="en-GB" sz="18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80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$(</a:t>
            </a:r>
            <a:r>
              <a:rPr lang="en-GB" sz="1800" dirty="0">
                <a:solidFill>
                  <a:srgbClr val="FF4500"/>
                </a:solidFill>
                <a:effectLst/>
                <a:latin typeface="Lucida Console" panose="020B0609040504020204" pitchFamily="49" charset="0"/>
              </a:rPr>
              <a:t>$</a:t>
            </a:r>
            <a:r>
              <a:rPr lang="en-GB" sz="1800" dirty="0" err="1">
                <a:solidFill>
                  <a:srgbClr val="FF4500"/>
                </a:solidFill>
                <a:effectLst/>
                <a:latin typeface="Lucida Console" panose="020B0609040504020204" pitchFamily="49" charset="0"/>
              </a:rPr>
              <a:t>variableName</a:t>
            </a:r>
            <a:r>
              <a:rPr lang="en-GB" sz="18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800" dirty="0">
                <a:solidFill>
                  <a:srgbClr val="A9A9A9"/>
                </a:solidFill>
                <a:effectLst/>
                <a:latin typeface="Lucida Console" panose="020B0609040504020204" pitchFamily="49" charset="0"/>
              </a:rPr>
              <a:t>+</a:t>
            </a:r>
            <a:r>
              <a:rPr lang="en-GB" sz="1800" dirty="0">
                <a:solidFill>
                  <a:srgbClr val="800080"/>
                </a:solidFill>
                <a:effectLst/>
                <a:latin typeface="Lucida Console" panose="020B0609040504020204" pitchFamily="49" charset="0"/>
              </a:rPr>
              <a:t>1</a:t>
            </a:r>
            <a:r>
              <a:rPr lang="en-GB" sz="180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</a:t>
            </a:r>
          </a:p>
          <a:p>
            <a:pPr marL="0" indent="0"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800" dirty="0">
                <a:effectLst/>
              </a:rPr>
              <a:t> </a:t>
            </a:r>
            <a:r>
              <a:rPr lang="en-GB" sz="1800" dirty="0">
                <a:solidFill>
                  <a:srgbClr val="FF4500"/>
                </a:solidFill>
                <a:effectLst/>
                <a:latin typeface="Lucida Console" panose="020B0609040504020204" pitchFamily="49" charset="0"/>
              </a:rPr>
              <a:t>$</a:t>
            </a:r>
            <a:r>
              <a:rPr lang="en-GB" sz="1800" dirty="0" err="1">
                <a:solidFill>
                  <a:srgbClr val="FF4500"/>
                </a:solidFill>
                <a:effectLst/>
                <a:latin typeface="Lucida Console" panose="020B0609040504020204" pitchFamily="49" charset="0"/>
              </a:rPr>
              <a:t>Script:VariableName</a:t>
            </a:r>
            <a:r>
              <a:rPr lang="en-GB" sz="18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800" dirty="0">
                <a:solidFill>
                  <a:srgbClr val="A9A9A9"/>
                </a:solidFill>
                <a:effectLst/>
                <a:latin typeface="Lucida Console" panose="020B0609040504020204" pitchFamily="49" charset="0"/>
              </a:rPr>
              <a:t>++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rgbClr val="A9A9A9"/>
              </a:solidFill>
              <a:effectLst/>
              <a:latin typeface="Lucida Console" panose="020B0609040504020204" pitchFamily="49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8B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switch</a:t>
            </a:r>
            <a:r>
              <a:rPr lang="en-GB" sz="1800" dirty="0"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 (</a:t>
            </a:r>
            <a:r>
              <a:rPr lang="en-GB" sz="1800" dirty="0">
                <a:solidFill>
                  <a:srgbClr val="FF4500"/>
                </a:solidFill>
                <a:effectLst/>
                <a:latin typeface="Lucida Console" panose="020B0609040504020204" pitchFamily="49" charset="0"/>
              </a:rPr>
              <a:t>$bool</a:t>
            </a:r>
            <a:r>
              <a:rPr lang="en-GB" sz="1800" dirty="0"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) {</a:t>
            </a:r>
            <a:endParaRPr lang="en-GB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    </a:t>
            </a:r>
            <a:r>
              <a:rPr lang="en-GB" sz="1800" dirty="0">
                <a:solidFill>
                  <a:srgbClr val="FF4500"/>
                </a:solidFill>
                <a:effectLst/>
                <a:latin typeface="Lucida Console" panose="020B0609040504020204" pitchFamily="49" charset="0"/>
              </a:rPr>
              <a:t>$true  </a:t>
            </a:r>
            <a:r>
              <a:rPr lang="en-GB" sz="1800" dirty="0"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{</a:t>
            </a:r>
            <a:r>
              <a:rPr lang="en-GB" sz="1800" dirty="0">
                <a:solidFill>
                  <a:srgbClr val="8B0000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"It is true"; Break</a:t>
            </a:r>
            <a:r>
              <a:rPr lang="en-GB" sz="1800" dirty="0"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}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	 </a:t>
            </a:r>
            <a:r>
              <a:rPr lang="en-GB" sz="1800" dirty="0">
                <a:solidFill>
                  <a:srgbClr val="00008B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default {Continue}</a:t>
            </a:r>
            <a:r>
              <a:rPr lang="en-GB" sz="1800" dirty="0"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 </a:t>
            </a:r>
            <a:endParaRPr lang="en-GB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}  </a:t>
            </a:r>
            <a:endParaRPr lang="en-GB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GB" sz="1800" dirty="0">
                <a:solidFill>
                  <a:srgbClr val="00008B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if</a:t>
            </a:r>
            <a:r>
              <a:rPr lang="en-GB" sz="18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 </a:t>
            </a:r>
            <a:r>
              <a:rPr lang="en-GB" sz="1800" dirty="0"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(</a:t>
            </a:r>
            <a:r>
              <a:rPr lang="en-GB" sz="1800" dirty="0">
                <a:solidFill>
                  <a:srgbClr val="FF4500"/>
                </a:solidFill>
                <a:effectLst/>
                <a:latin typeface="Lucida Console" panose="020B0609040504020204" pitchFamily="49" charset="0"/>
              </a:rPr>
              <a:t>$bool</a:t>
            </a:r>
            <a:r>
              <a:rPr lang="en-GB" sz="1800" dirty="0"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)</a:t>
            </a:r>
            <a:r>
              <a:rPr lang="en-GB" sz="18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 </a:t>
            </a:r>
            <a:r>
              <a:rPr lang="en-GB" sz="1800" dirty="0"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{</a:t>
            </a:r>
            <a:r>
              <a:rPr lang="en-GB" sz="1800" dirty="0">
                <a:solidFill>
                  <a:srgbClr val="8B0000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"It is true"</a:t>
            </a:r>
            <a:r>
              <a:rPr lang="en-GB" sz="1800" dirty="0"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}</a:t>
            </a:r>
            <a:endParaRPr lang="en-GB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Samples of strange practice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2202353" y="1308482"/>
              <a:ext cx="63368" cy="2682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98057" y="1304168"/>
                <a:ext cx="71960" cy="2768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/>
              <p14:cNvContentPartPr/>
              <p14:nvPr/>
            </p14:nvContentPartPr>
            <p14:xfrm>
              <a:off x="12323313" y="1050902"/>
              <a:ext cx="26460" cy="264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19022" y="1046611"/>
                <a:ext cx="35042" cy="3504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98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05E3B6-6C60-44BA-B51F-0BBE4A85C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720" y="1916832"/>
            <a:ext cx="11521280" cy="4392488"/>
          </a:xfrm>
        </p:spPr>
        <p:txBody>
          <a:bodyPr/>
          <a:lstStyle/>
          <a:p>
            <a:r>
              <a:rPr lang="en-GB" sz="1300" dirty="0"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Get-</a:t>
            </a:r>
            <a:r>
              <a:rPr lang="en-GB" sz="1300" dirty="0" err="1"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ThingOne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000080"/>
                </a:solidFill>
                <a:effectLst/>
                <a:latin typeface="Lucida Console" panose="020B0609040504020204" pitchFamily="49" charset="0"/>
              </a:rPr>
              <a:t>-filter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8B0000"/>
                </a:solidFill>
                <a:effectLst/>
                <a:latin typeface="Lucida Console" panose="020B0609040504020204" pitchFamily="49" charset="0"/>
              </a:rPr>
              <a:t>"blue"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696969"/>
                </a:solidFill>
                <a:effectLst/>
                <a:latin typeface="Lucida Console" panose="020B0609040504020204" pitchFamily="49" charset="0"/>
              </a:rPr>
              <a:t>|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Get-</a:t>
            </a:r>
            <a:r>
              <a:rPr lang="en-GB" sz="1300" dirty="0" err="1"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ThingTwo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000080"/>
                </a:solidFill>
                <a:effectLst/>
                <a:latin typeface="Lucida Console" panose="020B0609040504020204" pitchFamily="49" charset="0"/>
              </a:rPr>
              <a:t>-filter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8B0000"/>
                </a:solidFill>
                <a:effectLst/>
                <a:latin typeface="Lucida Console" panose="020B0609040504020204" pitchFamily="49" charset="0"/>
              </a:rPr>
              <a:t>"Big"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696969"/>
                </a:solidFill>
                <a:effectLst/>
                <a:latin typeface="Lucida Console" panose="020B0609040504020204" pitchFamily="49" charset="0"/>
              </a:rPr>
              <a:t>|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Get-</a:t>
            </a:r>
            <a:r>
              <a:rPr lang="en-GB" sz="1300" dirty="0" err="1"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ThingThree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000080"/>
                </a:solidFill>
                <a:effectLst/>
                <a:latin typeface="Lucida Console" panose="020B0609040504020204" pitchFamily="49" charset="0"/>
              </a:rPr>
              <a:t>-filter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8B0000"/>
                </a:solidFill>
                <a:effectLst/>
                <a:latin typeface="Lucida Console" panose="020B0609040504020204" pitchFamily="49" charset="0"/>
              </a:rPr>
              <a:t>"New"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696969"/>
                </a:solidFill>
                <a:effectLst/>
                <a:latin typeface="Lucida Console" panose="020B0609040504020204" pitchFamily="49" charset="0"/>
              </a:rPr>
              <a:t>|</a:t>
            </a:r>
            <a:br>
              <a:rPr lang="en-GB" sz="1300" dirty="0">
                <a:solidFill>
                  <a:srgbClr val="696969"/>
                </a:solidFill>
                <a:effectLst/>
                <a:latin typeface="Lucida Console" panose="020B0609040504020204" pitchFamily="49" charset="0"/>
              </a:rPr>
            </a:b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 </a:t>
            </a:r>
            <a:r>
              <a:rPr lang="en-GB" sz="1300" dirty="0"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Group-Object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000080"/>
                </a:solidFill>
                <a:effectLst/>
                <a:latin typeface="Lucida Console" panose="020B0609040504020204" pitchFamily="49" charset="0"/>
              </a:rPr>
              <a:t>-Property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8A2BE2"/>
                </a:solidFill>
                <a:effectLst/>
                <a:latin typeface="Lucida Console" panose="020B0609040504020204" pitchFamily="49" charset="0"/>
              </a:rPr>
              <a:t>Opinion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696969"/>
                </a:solidFill>
                <a:effectLst/>
                <a:latin typeface="Lucida Console" panose="020B0609040504020204" pitchFamily="49" charset="0"/>
              </a:rPr>
              <a:t>|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sort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8A2BE2"/>
                </a:solidFill>
                <a:effectLst/>
                <a:latin typeface="Lucida Console" panose="020B0609040504020204" pitchFamily="49" charset="0"/>
              </a:rPr>
              <a:t>count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696969"/>
                </a:solidFill>
                <a:effectLst/>
                <a:latin typeface="Lucida Console" panose="020B0609040504020204" pitchFamily="49" charset="0"/>
              </a:rPr>
              <a:t>|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Select-Object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000080"/>
                </a:solidFill>
                <a:effectLst/>
                <a:latin typeface="Lucida Console" panose="020B0609040504020204" pitchFamily="49" charset="0"/>
              </a:rPr>
              <a:t>-Last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800080"/>
                </a:solidFill>
                <a:effectLst/>
                <a:latin typeface="Lucida Console" panose="020B0609040504020204" pitchFamily="49" charset="0"/>
              </a:rPr>
              <a:t>1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000080"/>
                </a:solidFill>
                <a:effectLst/>
                <a:latin typeface="Lucida Console" panose="020B0609040504020204" pitchFamily="49" charset="0"/>
              </a:rPr>
              <a:t>-</a:t>
            </a:r>
            <a:r>
              <a:rPr lang="en-GB" sz="1300" dirty="0" err="1">
                <a:solidFill>
                  <a:srgbClr val="000080"/>
                </a:solidFill>
                <a:effectLst/>
                <a:latin typeface="Lucida Console" panose="020B0609040504020204" pitchFamily="49" charset="0"/>
              </a:rPr>
              <a:t>ExpandProperty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8A2BE2"/>
                </a:solidFill>
                <a:effectLst/>
                <a:latin typeface="Lucida Console" panose="020B0609040504020204" pitchFamily="49" charset="0"/>
              </a:rPr>
              <a:t>group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696969"/>
                </a:solidFill>
                <a:effectLst/>
                <a:latin typeface="Lucida Console" panose="020B0609040504020204" pitchFamily="49" charset="0"/>
              </a:rPr>
              <a:t>|</a:t>
            </a:r>
            <a:br>
              <a:rPr lang="en-GB" sz="1300" dirty="0">
                <a:solidFill>
                  <a:srgbClr val="696969"/>
                </a:solidFill>
                <a:effectLst/>
                <a:latin typeface="Lucida Console" panose="020B0609040504020204" pitchFamily="49" charset="0"/>
              </a:rPr>
            </a:br>
            <a:r>
              <a:rPr lang="en-GB" sz="1300" dirty="0">
                <a:solidFill>
                  <a:srgbClr val="696969"/>
                </a:solidFill>
                <a:effectLst/>
                <a:latin typeface="Lucida Console" panose="020B0609040504020204" pitchFamily="49" charset="0"/>
              </a:rPr>
              <a:t>   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sort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8A2BE2"/>
                </a:solidFill>
                <a:effectLst/>
                <a:latin typeface="Lucida Console" panose="020B0609040504020204" pitchFamily="49" charset="0"/>
              </a:rPr>
              <a:t>Name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696969"/>
                </a:solidFill>
                <a:effectLst/>
                <a:latin typeface="Lucida Console" panose="020B0609040504020204" pitchFamily="49" charset="0"/>
              </a:rPr>
              <a:t>|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Select-Object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000080"/>
                </a:solidFill>
                <a:effectLst/>
                <a:latin typeface="Lucida Console" panose="020B0609040504020204" pitchFamily="49" charset="0"/>
              </a:rPr>
              <a:t>-Property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 err="1">
                <a:solidFill>
                  <a:srgbClr val="8A2BE2"/>
                </a:solidFill>
                <a:effectLst/>
                <a:latin typeface="Lucida Console" panose="020B0609040504020204" pitchFamily="49" charset="0"/>
              </a:rPr>
              <a:t>Hue</a:t>
            </a:r>
            <a:r>
              <a:rPr lang="en-GB" sz="1300" dirty="0" err="1">
                <a:solidFill>
                  <a:srgbClr val="696969"/>
                </a:solidFill>
                <a:effectLst/>
                <a:latin typeface="Lucida Console" panose="020B0609040504020204" pitchFamily="49" charset="0"/>
              </a:rPr>
              <a:t>,</a:t>
            </a:r>
            <a:r>
              <a:rPr lang="en-GB" sz="1300" dirty="0" err="1">
                <a:solidFill>
                  <a:srgbClr val="8A2BE2"/>
                </a:solidFill>
                <a:effectLst/>
                <a:latin typeface="Lucida Console" panose="020B0609040504020204" pitchFamily="49" charset="0"/>
              </a:rPr>
              <a:t>Size</a:t>
            </a:r>
            <a:r>
              <a:rPr lang="en-GB" sz="1300" dirty="0" err="1">
                <a:solidFill>
                  <a:srgbClr val="696969"/>
                </a:solidFill>
                <a:effectLst/>
                <a:latin typeface="Lucida Console" panose="020B0609040504020204" pitchFamily="49" charset="0"/>
              </a:rPr>
              <a:t>,</a:t>
            </a:r>
            <a:r>
              <a:rPr lang="en-GB" sz="1300" dirty="0" err="1">
                <a:solidFill>
                  <a:srgbClr val="8A2BE2"/>
                </a:solidFill>
                <a:effectLst/>
                <a:latin typeface="Lucida Console" panose="020B0609040504020204" pitchFamily="49" charset="0"/>
              </a:rPr>
              <a:t>age</a:t>
            </a:r>
            <a:r>
              <a:rPr lang="en-GB" sz="1300" dirty="0" err="1">
                <a:solidFill>
                  <a:srgbClr val="696969"/>
                </a:solidFill>
                <a:effectLst/>
                <a:latin typeface="Lucida Console" panose="020B0609040504020204" pitchFamily="49" charset="0"/>
              </a:rPr>
              <a:t>,</a:t>
            </a:r>
            <a:r>
              <a:rPr lang="en-GB" sz="1300" dirty="0" err="1">
                <a:solidFill>
                  <a:srgbClr val="8A2BE2"/>
                </a:solidFill>
                <a:effectLst/>
                <a:latin typeface="Lucida Console" panose="020B0609040504020204" pitchFamily="49" charset="0"/>
              </a:rPr>
              <a:t>opinion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696969"/>
                </a:solidFill>
                <a:effectLst/>
                <a:latin typeface="Lucida Console" panose="020B0609040504020204" pitchFamily="49" charset="0"/>
              </a:rPr>
              <a:t>|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export.csv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000080"/>
                </a:solidFill>
                <a:effectLst/>
                <a:latin typeface="Lucida Console" panose="020B0609040504020204" pitchFamily="49" charset="0"/>
              </a:rPr>
              <a:t>-path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8A2BE2"/>
                </a:solidFill>
                <a:effectLst/>
                <a:latin typeface="Lucida Console" panose="020B0609040504020204" pitchFamily="49" charset="0"/>
              </a:rPr>
              <a:t>data.csv</a:t>
            </a:r>
            <a:endParaRPr lang="en-GB" sz="1300" dirty="0"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355600" algn="l"/>
                <a:tab pos="723900" algn="l"/>
                <a:tab pos="1168400" algn="l"/>
                <a:tab pos="1612900" algn="l"/>
                <a:tab pos="1882775" algn="l"/>
                <a:tab pos="2057400" algn="l"/>
              </a:tabLst>
            </a:pPr>
            <a:endParaRPr lang="en-GB" sz="1300" dirty="0">
              <a:solidFill>
                <a:srgbClr val="A82D00"/>
              </a:solidFill>
              <a:effectLst/>
              <a:latin typeface="Lucida Console" panose="020B060904050402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355600" algn="l"/>
                <a:tab pos="723900" algn="l"/>
                <a:tab pos="1168400" algn="l"/>
                <a:tab pos="1612900" algn="l"/>
                <a:tab pos="1882775" algn="l"/>
                <a:tab pos="2057400" algn="l"/>
              </a:tabLst>
            </a:pPr>
            <a:endParaRPr lang="en-GB" sz="1300" dirty="0">
              <a:solidFill>
                <a:srgbClr val="A82D00"/>
              </a:solidFill>
              <a:effectLst/>
              <a:latin typeface="Lucida Console" panose="020B060904050402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355600" algn="l"/>
                <a:tab pos="723900" algn="l"/>
                <a:tab pos="1168400" algn="l"/>
                <a:tab pos="1612900" algn="l"/>
                <a:tab pos="1882775" algn="l"/>
                <a:tab pos="2057400" algn="l"/>
              </a:tabLst>
            </a:pPr>
            <a:r>
              <a:rPr lang="en-GB" sz="1300" dirty="0">
                <a:solidFill>
                  <a:srgbClr val="A82D00"/>
                </a:solidFill>
                <a:effectLst/>
                <a:latin typeface="Lucida Console" panose="020B0609040504020204" pitchFamily="49" charset="0"/>
              </a:rPr>
              <a:t>$Stuff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696969"/>
                </a:solidFill>
                <a:effectLst/>
                <a:latin typeface="Lucida Console" panose="020B0609040504020204" pitchFamily="49" charset="0"/>
              </a:rPr>
              <a:t>=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Get-</a:t>
            </a:r>
            <a:r>
              <a:rPr lang="en-GB" sz="1300" dirty="0" err="1"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ThingOne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000080"/>
                </a:solidFill>
                <a:effectLst/>
                <a:latin typeface="Lucida Console" panose="020B0609040504020204" pitchFamily="49" charset="0"/>
              </a:rPr>
              <a:t>-filter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8B0000"/>
                </a:solidFill>
                <a:effectLst/>
                <a:latin typeface="Lucida Console" panose="020B0609040504020204" pitchFamily="49" charset="0"/>
              </a:rPr>
              <a:t>"blue"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696969"/>
                </a:solidFill>
                <a:effectLst/>
                <a:latin typeface="Lucida Console" panose="020B0609040504020204" pitchFamily="49" charset="0"/>
              </a:rPr>
              <a:t>|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get-</a:t>
            </a:r>
            <a:r>
              <a:rPr lang="en-GB" sz="1300" dirty="0" err="1"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ThingTwo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000080"/>
                </a:solidFill>
                <a:effectLst/>
                <a:latin typeface="Lucida Console" panose="020B0609040504020204" pitchFamily="49" charset="0"/>
              </a:rPr>
              <a:t>-filter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8B0000"/>
                </a:solidFill>
                <a:effectLst/>
                <a:latin typeface="Lucida Console" panose="020B0609040504020204" pitchFamily="49" charset="0"/>
              </a:rPr>
              <a:t>"Big"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696969"/>
                </a:solidFill>
                <a:effectLst/>
                <a:latin typeface="Lucida Console" panose="020B0609040504020204" pitchFamily="49" charset="0"/>
              </a:rPr>
              <a:t>|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get-</a:t>
            </a:r>
            <a:r>
              <a:rPr lang="en-GB" sz="1300" dirty="0" err="1"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ThingThree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000080"/>
                </a:solidFill>
                <a:effectLst/>
                <a:latin typeface="Lucida Console" panose="020B0609040504020204" pitchFamily="49" charset="0"/>
              </a:rPr>
              <a:t>-filter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8B0000"/>
                </a:solidFill>
                <a:effectLst/>
                <a:latin typeface="Lucida Console" panose="020B0609040504020204" pitchFamily="49" charset="0"/>
              </a:rPr>
              <a:t>"New"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endParaRPr lang="en-GB" sz="1300" dirty="0"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355600" algn="l"/>
                <a:tab pos="723900" algn="l"/>
                <a:tab pos="1168400" algn="l"/>
                <a:tab pos="1612900" algn="l"/>
                <a:tab pos="1882775" algn="l"/>
                <a:tab pos="2057400" algn="l"/>
              </a:tabLst>
            </a:pPr>
            <a:r>
              <a:rPr lang="en-GB" sz="1300" dirty="0">
                <a:solidFill>
                  <a:srgbClr val="A82D00"/>
                </a:solidFill>
                <a:effectLst/>
                <a:latin typeface="Lucida Console" panose="020B0609040504020204" pitchFamily="49" charset="0"/>
              </a:rPr>
              <a:t>$</a:t>
            </a:r>
            <a:r>
              <a:rPr lang="en-GB" sz="1300" dirty="0" err="1">
                <a:solidFill>
                  <a:srgbClr val="A82D00"/>
                </a:solidFill>
                <a:effectLst/>
                <a:latin typeface="Lucida Console" panose="020B0609040504020204" pitchFamily="49" charset="0"/>
              </a:rPr>
              <a:t>mostCommon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696969"/>
                </a:solidFill>
                <a:effectLst/>
                <a:latin typeface="Lucida Console" panose="020B0609040504020204" pitchFamily="49" charset="0"/>
              </a:rPr>
              <a:t>=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A82D00"/>
                </a:solidFill>
                <a:effectLst/>
                <a:latin typeface="Lucida Console" panose="020B0609040504020204" pitchFamily="49" charset="0"/>
              </a:rPr>
              <a:t>$Stuff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696969"/>
                </a:solidFill>
                <a:effectLst/>
                <a:latin typeface="Lucida Console" panose="020B0609040504020204" pitchFamily="49" charset="0"/>
              </a:rPr>
              <a:t>|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 </a:t>
            </a:r>
            <a:r>
              <a:rPr lang="en-GB" sz="1300" dirty="0"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Group-Object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000080"/>
                </a:solidFill>
                <a:effectLst/>
                <a:latin typeface="Lucida Console" panose="020B0609040504020204" pitchFamily="49" charset="0"/>
              </a:rPr>
              <a:t>-Property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8A2BE2"/>
                </a:solidFill>
                <a:effectLst/>
                <a:latin typeface="Lucida Console" panose="020B0609040504020204" pitchFamily="49" charset="0"/>
              </a:rPr>
              <a:t>Opinion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696969"/>
                </a:solidFill>
                <a:effectLst/>
                <a:latin typeface="Lucida Console" panose="020B0609040504020204" pitchFamily="49" charset="0"/>
              </a:rPr>
              <a:t>|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sort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8A2BE2"/>
                </a:solidFill>
                <a:effectLst/>
                <a:latin typeface="Lucida Console" panose="020B0609040504020204" pitchFamily="49" charset="0"/>
              </a:rPr>
              <a:t>count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696969"/>
                </a:solidFill>
                <a:effectLst/>
                <a:latin typeface="Lucida Console" panose="020B0609040504020204" pitchFamily="49" charset="0"/>
              </a:rPr>
              <a:t>|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select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000080"/>
                </a:solidFill>
                <a:effectLst/>
                <a:latin typeface="Lucida Console" panose="020B0609040504020204" pitchFamily="49" charset="0"/>
              </a:rPr>
              <a:t>-last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800080"/>
                </a:solidFill>
                <a:effectLst/>
                <a:latin typeface="Lucida Console" panose="020B0609040504020204" pitchFamily="49" charset="0"/>
              </a:rPr>
              <a:t>1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000080"/>
                </a:solidFill>
                <a:effectLst/>
                <a:latin typeface="Lucida Console" panose="020B0609040504020204" pitchFamily="49" charset="0"/>
              </a:rPr>
              <a:t>-expand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8A2BE2"/>
                </a:solidFill>
                <a:effectLst/>
                <a:latin typeface="Lucida Console" panose="020B0609040504020204" pitchFamily="49" charset="0"/>
              </a:rPr>
              <a:t>group</a:t>
            </a:r>
            <a:endParaRPr lang="en-GB" sz="1300" dirty="0"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355600" algn="l"/>
                <a:tab pos="723900" algn="l"/>
                <a:tab pos="1168400" algn="l"/>
                <a:tab pos="1612900" algn="l"/>
                <a:tab pos="1882775" algn="l"/>
                <a:tab pos="2057400" algn="l"/>
              </a:tabLst>
            </a:pPr>
            <a:r>
              <a:rPr lang="en-GB" sz="1300" dirty="0">
                <a:solidFill>
                  <a:srgbClr val="A82D00"/>
                </a:solidFill>
                <a:effectLst/>
                <a:latin typeface="Lucida Console" panose="020B0609040504020204" pitchFamily="49" charset="0"/>
              </a:rPr>
              <a:t>$</a:t>
            </a:r>
            <a:r>
              <a:rPr lang="en-GB" sz="1300" dirty="0" err="1">
                <a:solidFill>
                  <a:srgbClr val="A82D00"/>
                </a:solidFill>
                <a:effectLst/>
                <a:latin typeface="Lucida Console" panose="020B0609040504020204" pitchFamily="49" charset="0"/>
              </a:rPr>
              <a:t>mostCommon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696969"/>
                </a:solidFill>
                <a:effectLst/>
                <a:latin typeface="Lucida Console" panose="020B0609040504020204" pitchFamily="49" charset="0"/>
              </a:rPr>
              <a:t>|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sort-object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000080"/>
                </a:solidFill>
                <a:effectLst/>
                <a:latin typeface="Lucida Console" panose="020B0609040504020204" pitchFamily="49" charset="0"/>
              </a:rPr>
              <a:t>-Property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8A2BE2"/>
                </a:solidFill>
                <a:effectLst/>
                <a:latin typeface="Lucida Console" panose="020B0609040504020204" pitchFamily="49" charset="0"/>
              </a:rPr>
              <a:t>Name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696969"/>
                </a:solidFill>
                <a:effectLst/>
                <a:latin typeface="Lucida Console" panose="020B0609040504020204" pitchFamily="49" charset="0"/>
              </a:rPr>
              <a:t>|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Select-Object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000080"/>
                </a:solidFill>
                <a:effectLst/>
                <a:latin typeface="Lucida Console" panose="020B0609040504020204" pitchFamily="49" charset="0"/>
              </a:rPr>
              <a:t>-Property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 err="1">
                <a:solidFill>
                  <a:srgbClr val="8A2BE2"/>
                </a:solidFill>
                <a:effectLst/>
                <a:latin typeface="Lucida Console" panose="020B0609040504020204" pitchFamily="49" charset="0"/>
              </a:rPr>
              <a:t>Hue</a:t>
            </a:r>
            <a:r>
              <a:rPr lang="en-GB" sz="1300" dirty="0" err="1">
                <a:solidFill>
                  <a:srgbClr val="696969"/>
                </a:solidFill>
                <a:effectLst/>
                <a:latin typeface="Lucida Console" panose="020B0609040504020204" pitchFamily="49" charset="0"/>
              </a:rPr>
              <a:t>,</a:t>
            </a:r>
            <a:r>
              <a:rPr lang="en-GB" sz="1300" dirty="0" err="1">
                <a:solidFill>
                  <a:srgbClr val="8A2BE2"/>
                </a:solidFill>
                <a:effectLst/>
                <a:latin typeface="Lucida Console" panose="020B0609040504020204" pitchFamily="49" charset="0"/>
              </a:rPr>
              <a:t>Size</a:t>
            </a:r>
            <a:r>
              <a:rPr lang="en-GB" sz="1300" dirty="0" err="1">
                <a:solidFill>
                  <a:srgbClr val="696969"/>
                </a:solidFill>
                <a:effectLst/>
                <a:latin typeface="Lucida Console" panose="020B0609040504020204" pitchFamily="49" charset="0"/>
              </a:rPr>
              <a:t>,</a:t>
            </a:r>
            <a:r>
              <a:rPr lang="en-GB" sz="1300" dirty="0" err="1">
                <a:solidFill>
                  <a:srgbClr val="8A2BE2"/>
                </a:solidFill>
                <a:effectLst/>
                <a:latin typeface="Lucida Console" panose="020B0609040504020204" pitchFamily="49" charset="0"/>
              </a:rPr>
              <a:t>age</a:t>
            </a:r>
            <a:r>
              <a:rPr lang="en-GB" sz="1300" dirty="0" err="1">
                <a:solidFill>
                  <a:srgbClr val="696969"/>
                </a:solidFill>
                <a:effectLst/>
                <a:latin typeface="Lucida Console" panose="020B0609040504020204" pitchFamily="49" charset="0"/>
              </a:rPr>
              <a:t>,</a:t>
            </a:r>
            <a:r>
              <a:rPr lang="en-GB" sz="1300" dirty="0" err="1">
                <a:solidFill>
                  <a:srgbClr val="8A2BE2"/>
                </a:solidFill>
                <a:effectLst/>
                <a:latin typeface="Lucida Console" panose="020B0609040504020204" pitchFamily="49" charset="0"/>
              </a:rPr>
              <a:t>opinion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696969"/>
                </a:solidFill>
                <a:effectLst/>
                <a:latin typeface="Lucida Console" panose="020B0609040504020204" pitchFamily="49" charset="0"/>
              </a:rPr>
              <a:t>|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export.csv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000080"/>
                </a:solidFill>
                <a:effectLst/>
                <a:latin typeface="Lucida Console" panose="020B0609040504020204" pitchFamily="49" charset="0"/>
              </a:rPr>
              <a:t>-path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8A2BE2"/>
                </a:solidFill>
                <a:effectLst/>
                <a:latin typeface="Lucida Console" panose="020B0609040504020204" pitchFamily="49" charset="0"/>
              </a:rPr>
              <a:t>data.csv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355600" algn="l"/>
                <a:tab pos="723900" algn="l"/>
                <a:tab pos="1168400" algn="l"/>
                <a:tab pos="1612900" algn="l"/>
                <a:tab pos="1882775" algn="l"/>
                <a:tab pos="2057400" algn="l"/>
              </a:tabLst>
            </a:pPr>
            <a:endParaRPr lang="en-GB" sz="1300" dirty="0"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355600" algn="l"/>
                <a:tab pos="723900" algn="l"/>
                <a:tab pos="1168400" algn="l"/>
                <a:tab pos="1612900" algn="l"/>
                <a:tab pos="1882775" algn="l"/>
                <a:tab pos="2057400" algn="l"/>
              </a:tabLst>
            </a:pPr>
            <a:r>
              <a:rPr lang="en-GB" sz="1300" dirty="0">
                <a:effectLst/>
              </a:rPr>
              <a:t> </a:t>
            </a:r>
            <a:br>
              <a:rPr lang="en-GB" sz="1300" dirty="0">
                <a:effectLst/>
              </a:rPr>
            </a:br>
            <a:br>
              <a:rPr lang="en-GB" sz="1300" dirty="0">
                <a:effectLst/>
              </a:rPr>
            </a:br>
            <a:r>
              <a:rPr lang="en-GB" sz="1300" dirty="0">
                <a:solidFill>
                  <a:srgbClr val="00008B"/>
                </a:solidFill>
                <a:effectLst/>
                <a:latin typeface="Lucida Console" panose="020B0609040504020204" pitchFamily="49" charset="0"/>
              </a:rPr>
              <a:t>if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GB" sz="1300" dirty="0">
                <a:solidFill>
                  <a:srgbClr val="A82D00"/>
                </a:solidFill>
                <a:effectLst/>
                <a:latin typeface="Lucida Console" panose="020B0609040504020204" pitchFamily="49" charset="0"/>
              </a:rPr>
              <a:t>$x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696969"/>
                </a:solidFill>
                <a:effectLst/>
                <a:latin typeface="Lucida Console" panose="020B0609040504020204" pitchFamily="49" charset="0"/>
              </a:rPr>
              <a:t>=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Get-Something</a:t>
            </a:r>
            <a:r>
              <a:rPr lang="en-GB" sz="130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{</a:t>
            </a:r>
            <a:r>
              <a:rPr lang="en-GB" sz="1300" dirty="0"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Process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A82D00"/>
                </a:solidFill>
                <a:effectLst/>
                <a:latin typeface="Lucida Console" panose="020B0609040504020204" pitchFamily="49" charset="0"/>
              </a:rPr>
              <a:t>$x</a:t>
            </a:r>
            <a:r>
              <a:rPr lang="en-GB" sz="130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}</a:t>
            </a:r>
            <a:endParaRPr lang="en-GB" sz="1300" dirty="0"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355600" algn="l"/>
                <a:tab pos="723900" algn="l"/>
                <a:tab pos="1168400" algn="l"/>
                <a:tab pos="1612900" algn="l"/>
                <a:tab pos="1882775" algn="l"/>
                <a:tab pos="2057400" algn="l"/>
              </a:tabLst>
            </a:pPr>
            <a:endParaRPr lang="en-GB" sz="1300" dirty="0"/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355600" algn="l"/>
                <a:tab pos="723900" algn="l"/>
                <a:tab pos="1168400" algn="l"/>
                <a:tab pos="1612900" algn="l"/>
                <a:tab pos="1882775" algn="l"/>
                <a:tab pos="2057400" algn="l"/>
              </a:tabLst>
            </a:pPr>
            <a:r>
              <a:rPr lang="en-GB" sz="1300" dirty="0">
                <a:solidFill>
                  <a:srgbClr val="A82D00"/>
                </a:solidFill>
                <a:effectLst/>
                <a:latin typeface="Lucida Console" panose="020B0609040504020204" pitchFamily="49" charset="0"/>
              </a:rPr>
              <a:t>$x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696969"/>
                </a:solidFill>
                <a:effectLst/>
                <a:latin typeface="Lucida Console" panose="020B0609040504020204" pitchFamily="49" charset="0"/>
              </a:rPr>
              <a:t>=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Get-Something</a:t>
            </a:r>
            <a:endParaRPr lang="en-GB" sz="1300" dirty="0">
              <a:solidFill>
                <a:prstClr val="black"/>
              </a:solidFill>
              <a:effectLst/>
              <a:latin typeface="Lucida Console" panose="020B060904050402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300" dirty="0">
                <a:solidFill>
                  <a:srgbClr val="00008B"/>
                </a:solidFill>
                <a:effectLst/>
                <a:latin typeface="Lucida Console" panose="020B0609040504020204" pitchFamily="49" charset="0"/>
              </a:rPr>
              <a:t>if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(</a:t>
            </a:r>
            <a:r>
              <a:rPr lang="en-GB" sz="1300" dirty="0">
                <a:solidFill>
                  <a:srgbClr val="A82D00"/>
                </a:solidFill>
                <a:effectLst/>
                <a:latin typeface="Lucida Console" panose="020B0609040504020204" pitchFamily="49" charset="0"/>
              </a:rPr>
              <a:t>$x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) {</a:t>
            </a:r>
            <a:r>
              <a:rPr lang="en-GB" sz="1300" dirty="0"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Process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300" dirty="0">
                <a:solidFill>
                  <a:srgbClr val="A82D00"/>
                </a:solidFill>
                <a:effectLst/>
                <a:latin typeface="Lucida Console" panose="020B0609040504020204" pitchFamily="49" charset="0"/>
              </a:rPr>
              <a:t>$x</a:t>
            </a:r>
            <a:r>
              <a:rPr lang="en-GB" sz="1300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} 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355600" algn="l"/>
                <a:tab pos="723900" algn="l"/>
                <a:tab pos="1168400" algn="l"/>
                <a:tab pos="1612900" algn="l"/>
                <a:tab pos="1882775" algn="l"/>
                <a:tab pos="2057400" algn="l"/>
              </a:tabLst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55FA38-2FF7-47D8-82EE-E660266C9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95717"/>
            <a:ext cx="12192000" cy="553998"/>
          </a:xfrm>
        </p:spPr>
        <p:txBody>
          <a:bodyPr/>
          <a:lstStyle/>
          <a:p>
            <a:r>
              <a:rPr lang="en-GB" dirty="0"/>
              <a:t>A couple more </a:t>
            </a:r>
          </a:p>
        </p:txBody>
      </p:sp>
    </p:spTree>
    <p:extLst>
      <p:ext uri="{BB962C8B-B14F-4D97-AF65-F5344CB8AC3E}">
        <p14:creationId xmlns:p14="http://schemas.microsoft.com/office/powerpoint/2010/main" val="94706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6D97CD-720D-48E0-9CB7-68586BC6D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A82D00"/>
                </a:solidFill>
                <a:effectLst/>
                <a:latin typeface="Lucida Console" panose="020B0609040504020204" pitchFamily="49" charset="0"/>
              </a:rPr>
              <a:t>$Stuff</a:t>
            </a:r>
            <a:r>
              <a:rPr lang="en-GB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696969"/>
                </a:solidFill>
                <a:effectLst/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Get-</a:t>
            </a:r>
            <a:r>
              <a:rPr lang="en-GB" dirty="0" err="1"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ThingOne</a:t>
            </a:r>
            <a:r>
              <a:rPr lang="en-GB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effectLst/>
                <a:latin typeface="Lucida Console" panose="020B0609040504020204" pitchFamily="49" charset="0"/>
              </a:rPr>
              <a:t>-filter</a:t>
            </a:r>
            <a:r>
              <a:rPr lang="en-GB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B0000"/>
                </a:solidFill>
                <a:effectLst/>
                <a:latin typeface="Lucida Console" panose="020B0609040504020204" pitchFamily="49" charset="0"/>
              </a:rPr>
              <a:t>"blue "</a:t>
            </a:r>
            <a:r>
              <a:rPr lang="en-GB" dirty="0">
                <a:solidFill>
                  <a:srgbClr val="696969"/>
                </a:solidFill>
                <a:effectLst/>
                <a:latin typeface="Lucida Console" panose="020B0609040504020204" pitchFamily="49" charset="0"/>
              </a:rPr>
              <a:t>|</a:t>
            </a:r>
            <a:r>
              <a:rPr lang="en-GB" dirty="0">
                <a:solidFill>
                  <a:prstClr val="black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Get-</a:t>
            </a:r>
            <a:r>
              <a:rPr lang="en-GB" dirty="0" err="1"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ThingTwo</a:t>
            </a:r>
            <a:endParaRPr lang="en-GB" dirty="0"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r>
              <a:rPr lang="en-GB" dirty="0"/>
              <a:t>Functions should do one task completely.</a:t>
            </a:r>
          </a:p>
          <a:p>
            <a:pPr lvl="1"/>
            <a:r>
              <a:rPr lang="en-GB" dirty="0"/>
              <a:t>Are these two halves of a task ? Or the same task with different parameters?</a:t>
            </a:r>
            <a:br>
              <a:rPr lang="en-GB" dirty="0"/>
            </a:br>
            <a:r>
              <a:rPr lang="en-GB" sz="1800" dirty="0">
                <a:hlinkClick r:id="rId2"/>
              </a:rPr>
              <a:t>https://jamesone111.wordpress.com/2019/04/06/powershell-functions-and-when-not-to-use-them/</a:t>
            </a:r>
            <a:endParaRPr lang="en-GB" dirty="0"/>
          </a:p>
          <a:p>
            <a:r>
              <a:rPr lang="en-GB" dirty="0"/>
              <a:t>Avoid names like “Stuff” “Data”</a:t>
            </a:r>
          </a:p>
          <a:p>
            <a:pPr lvl="1"/>
            <a:r>
              <a:rPr lang="en-GB" dirty="0"/>
              <a:t>Everything is data of some kind! </a:t>
            </a:r>
          </a:p>
          <a:p>
            <a:pPr lvl="1"/>
            <a:r>
              <a:rPr lang="en-GB" dirty="0"/>
              <a:t>A good name reduces the understanding the command line needs</a:t>
            </a:r>
          </a:p>
          <a:p>
            <a:pPr lvl="1"/>
            <a:r>
              <a:rPr lang="en-GB" dirty="0"/>
              <a:t>Confine single character names to loop variables and similar</a:t>
            </a:r>
          </a:p>
          <a:p>
            <a:pPr lvl="1"/>
            <a:r>
              <a:rPr lang="en-GB" b="1" dirty="0"/>
              <a:t>Tip</a:t>
            </a:r>
            <a:r>
              <a:rPr lang="en-GB" dirty="0"/>
              <a:t>. Lower case first char = local variable. Upper case, Parameters etc.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5675F-CA7B-4639-A430-DC1436F7A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95717"/>
            <a:ext cx="12192000" cy="553998"/>
          </a:xfrm>
        </p:spPr>
        <p:txBody>
          <a:bodyPr/>
          <a:lstStyle/>
          <a:p>
            <a:r>
              <a:rPr lang="en-GB" dirty="0"/>
              <a:t>Names should be informative …</a:t>
            </a:r>
          </a:p>
        </p:txBody>
      </p:sp>
    </p:spTree>
    <p:extLst>
      <p:ext uri="{BB962C8B-B14F-4D97-AF65-F5344CB8AC3E}">
        <p14:creationId xmlns:p14="http://schemas.microsoft.com/office/powerpoint/2010/main" val="143498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590472"/>
            <a:ext cx="11521280" cy="4718848"/>
          </a:xfrm>
        </p:spPr>
        <p:txBody>
          <a:bodyPr/>
          <a:lstStyle/>
          <a:p>
            <a:r>
              <a:rPr lang="en-GB" dirty="0"/>
              <a:t>Write to be understood </a:t>
            </a:r>
          </a:p>
          <a:p>
            <a:pPr lvl="1"/>
            <a:r>
              <a:rPr lang="en-GB" dirty="0"/>
              <a:t>Layout</a:t>
            </a:r>
          </a:p>
          <a:p>
            <a:pPr lvl="1"/>
            <a:r>
              <a:rPr lang="en-GB" dirty="0"/>
              <a:t>Comments &amp; </a:t>
            </a:r>
            <a:r>
              <a:rPr lang="en-GB" dirty="0" err="1"/>
              <a:t>Pseduo</a:t>
            </a:r>
            <a:r>
              <a:rPr lang="en-GB" dirty="0"/>
              <a:t> comments </a:t>
            </a:r>
          </a:p>
          <a:p>
            <a:pPr lvl="1"/>
            <a:r>
              <a:rPr lang="en-GB" dirty="0"/>
              <a:t>Avoid aliases !  </a:t>
            </a:r>
          </a:p>
          <a:p>
            <a:pPr lvl="1"/>
            <a:r>
              <a:rPr lang="en-GB" dirty="0"/>
              <a:t>Be [more] explicit with parameters </a:t>
            </a:r>
          </a:p>
          <a:p>
            <a:pPr lvl="1"/>
            <a:r>
              <a:rPr lang="en-GB" dirty="0"/>
              <a:t>Check with </a:t>
            </a:r>
            <a:r>
              <a:rPr lang="en-GB" dirty="0" err="1"/>
              <a:t>PSScriptAnalyzer</a:t>
            </a:r>
            <a:r>
              <a:rPr lang="en-GB" dirty="0"/>
              <a:t>  </a:t>
            </a:r>
          </a:p>
          <a:p>
            <a:pPr lvl="1"/>
            <a:r>
              <a:rPr lang="en-GB" dirty="0"/>
              <a:t>Prefer the familiar way</a:t>
            </a:r>
          </a:p>
          <a:p>
            <a:r>
              <a:rPr lang="en-GB" dirty="0"/>
              <a:t>Write for you, in six months, at 3A.M, with everything on fire …</a:t>
            </a:r>
            <a:br>
              <a:rPr lang="en-GB" dirty="0"/>
            </a:br>
            <a:r>
              <a:rPr lang="en-GB" dirty="0"/>
              <a:t>(or for an axe wielding colleague who knows where you live)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Don’t just write to get the job done</a:t>
            </a:r>
          </a:p>
        </p:txBody>
      </p:sp>
    </p:spTree>
    <p:extLst>
      <p:ext uri="{BB962C8B-B14F-4D97-AF65-F5344CB8AC3E}">
        <p14:creationId xmlns:p14="http://schemas.microsoft.com/office/powerpoint/2010/main" val="407609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Is it clear about what it does ? </a:t>
            </a:r>
          </a:p>
          <a:p>
            <a:r>
              <a:rPr lang="en-GB" dirty="0"/>
              <a:t>Does it work like other things we use ? </a:t>
            </a:r>
          </a:p>
          <a:p>
            <a:pPr lvl="1"/>
            <a:r>
              <a:rPr lang="en-GB" dirty="0"/>
              <a:t>Including running “hands off”, and participating in pipelines</a:t>
            </a:r>
          </a:p>
          <a:p>
            <a:r>
              <a:rPr lang="en-GB" dirty="0"/>
              <a:t>Is it smart about its input and output ? </a:t>
            </a:r>
          </a:p>
          <a:p>
            <a:r>
              <a:rPr lang="en-GB" dirty="0"/>
              <a:t>Does it actively assist the user ?</a:t>
            </a:r>
          </a:p>
          <a:p>
            <a:r>
              <a:rPr lang="en-GB" dirty="0"/>
              <a:t>If we have to look inside, can we understand it quickly 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Conclusion: signs to look for</a:t>
            </a:r>
          </a:p>
        </p:txBody>
      </p:sp>
    </p:spTree>
    <p:extLst>
      <p:ext uri="{BB962C8B-B14F-4D97-AF65-F5344CB8AC3E}">
        <p14:creationId xmlns:p14="http://schemas.microsoft.com/office/powerpoint/2010/main" val="539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4005943" y="4853733"/>
            <a:ext cx="2953042" cy="1466850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James O’Neill</a:t>
            </a:r>
          </a:p>
          <a:p>
            <a:r>
              <a:rPr lang="en-GB" dirty="0"/>
              <a:t>@</a:t>
            </a:r>
            <a:r>
              <a:rPr lang="en-GB" dirty="0" err="1"/>
              <a:t>jamesoneill</a:t>
            </a:r>
            <a:endParaRPr lang="en-GB" dirty="0"/>
          </a:p>
          <a:p>
            <a:r>
              <a:rPr lang="en-GB" dirty="0"/>
              <a:t>j@mobulaConsulting.com</a:t>
            </a:r>
          </a:p>
          <a:p>
            <a:r>
              <a:rPr lang="en-GB" dirty="0"/>
              <a:t>Jamesone111.wordpress.com </a:t>
            </a:r>
          </a:p>
        </p:txBody>
      </p:sp>
    </p:spTree>
    <p:extLst>
      <p:ext uri="{BB962C8B-B14F-4D97-AF65-F5344CB8AC3E}">
        <p14:creationId xmlns:p14="http://schemas.microsoft.com/office/powerpoint/2010/main" val="8709899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E45CE-B564-4248-8A02-92906186E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060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Re-usable Functions which each do one task </a:t>
            </a:r>
          </a:p>
          <a:p>
            <a:pPr lvl="1"/>
            <a:r>
              <a:rPr lang="en-GB" dirty="0"/>
              <a:t>Scripts for specific, complex Jobs</a:t>
            </a:r>
          </a:p>
          <a:p>
            <a:r>
              <a:rPr lang="en-GB" dirty="0"/>
              <a:t>Write for the pipeline</a:t>
            </a:r>
          </a:p>
          <a:p>
            <a:pPr lvl="1"/>
            <a:r>
              <a:rPr lang="en-GB" dirty="0"/>
              <a:t>Use Write- and Out- properly</a:t>
            </a:r>
          </a:p>
          <a:p>
            <a:r>
              <a:rPr lang="en-GB" dirty="0"/>
              <a:t>Choose names wisely </a:t>
            </a:r>
          </a:p>
          <a:p>
            <a:r>
              <a:rPr lang="en-GB" dirty="0"/>
              <a:t>Make parameters flexible, </a:t>
            </a:r>
          </a:p>
          <a:p>
            <a:pPr lvl="1"/>
            <a:r>
              <a:rPr lang="en-GB" dirty="0"/>
              <a:t>and make some constants parameters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advice I’m revisiting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43485">
            <a:off x="8929050" y="3211493"/>
            <a:ext cx="2880000" cy="350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9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A92A024-E4EE-47D8-AB9D-A7D87C2B9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Title and Content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EAD773-56AA-4ED0-8D9A-64B7FC532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/>
              <a:t>Level one: message</a:t>
            </a:r>
          </a:p>
          <a:p>
            <a:pPr lvl="1"/>
            <a:r>
              <a:rPr lang="en-GB"/>
              <a:t>Level two: paragraph </a:t>
            </a:r>
          </a:p>
          <a:p>
            <a:pPr lvl="2"/>
            <a:r>
              <a:rPr lang="en-GB"/>
              <a:t>Level three: bullet 1</a:t>
            </a:r>
          </a:p>
          <a:p>
            <a:pPr lvl="3"/>
            <a:r>
              <a:rPr lang="en-GB"/>
              <a:t>Level four: bullet 2</a:t>
            </a:r>
          </a:p>
          <a:p>
            <a:pPr lvl="4"/>
            <a:r>
              <a:rPr lang="en-GB"/>
              <a:t>Level five: bullet 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57823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CF028-C5FE-4134-AA80-FBB55CA67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Title and Two Content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C58A5E-2741-42EE-A77F-A28DAA81907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/>
              <a:t>Level one: message</a:t>
            </a:r>
          </a:p>
          <a:p>
            <a:pPr lvl="1"/>
            <a:r>
              <a:rPr lang="en-GB"/>
              <a:t>Level two: paragraph </a:t>
            </a:r>
          </a:p>
          <a:p>
            <a:pPr lvl="2"/>
            <a:r>
              <a:rPr lang="en-GB"/>
              <a:t>Level three: bullet 1</a:t>
            </a:r>
          </a:p>
          <a:p>
            <a:pPr lvl="3"/>
            <a:r>
              <a:rPr lang="en-GB"/>
              <a:t>Level four: bullet 2</a:t>
            </a:r>
          </a:p>
          <a:p>
            <a:pPr lvl="4"/>
            <a:r>
              <a:rPr lang="en-GB"/>
              <a:t>Level five: bullet 3</a:t>
            </a:r>
          </a:p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131C28-7952-419C-83D3-105E7E6D7B7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/>
              <a:t>Level one: message</a:t>
            </a:r>
          </a:p>
          <a:p>
            <a:pPr lvl="1"/>
            <a:r>
              <a:rPr lang="en-GB"/>
              <a:t>Level two: paragraph </a:t>
            </a:r>
          </a:p>
          <a:p>
            <a:pPr lvl="2"/>
            <a:r>
              <a:rPr lang="en-GB"/>
              <a:t>Level three: bullet 1</a:t>
            </a:r>
          </a:p>
          <a:p>
            <a:pPr lvl="3"/>
            <a:r>
              <a:rPr lang="en-GB"/>
              <a:t>Level four: bullet 2</a:t>
            </a:r>
          </a:p>
          <a:p>
            <a:pPr lvl="4"/>
            <a:r>
              <a:rPr lang="en-GB"/>
              <a:t>Level five: bullet 3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627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F85DAFE5-F36A-4349-9689-D093279E0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949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39975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61771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66695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999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 –</a:t>
            </a:r>
            <a:r>
              <a:rPr lang="en-GB" dirty="0" err="1"/>
              <a:t>WhatIf</a:t>
            </a:r>
            <a:endParaRPr lang="en-GB" dirty="0"/>
          </a:p>
          <a:p>
            <a:r>
              <a:rPr lang="en-GB" dirty="0"/>
              <a:t>Handle error conditions well </a:t>
            </a:r>
          </a:p>
          <a:p>
            <a:r>
              <a:rPr lang="en-GB" dirty="0"/>
              <a:t>Provide help, including examples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advice I’m revisiting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43485">
            <a:off x="8929050" y="3211493"/>
            <a:ext cx="2880000" cy="350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9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103358" y="2339502"/>
            <a:ext cx="6314966" cy="2329325"/>
          </a:xfrm>
        </p:spPr>
        <p:txBody>
          <a:bodyPr>
            <a:normAutofit fontScale="90000"/>
          </a:bodyPr>
          <a:lstStyle/>
          <a:p>
            <a:pPr algn="ctr"/>
            <a:r>
              <a:rPr lang="en-GB" sz="5400" dirty="0">
                <a:solidFill>
                  <a:schemeClr val="tx2"/>
                </a:solidFill>
              </a:rPr>
              <a:t>What is/was </a:t>
            </a:r>
            <a:br>
              <a:rPr lang="en-GB" sz="5400" dirty="0">
                <a:solidFill>
                  <a:schemeClr val="tx2"/>
                </a:solidFill>
              </a:rPr>
            </a:br>
            <a:r>
              <a:rPr lang="en-GB" sz="5400" dirty="0">
                <a:solidFill>
                  <a:schemeClr val="tx2"/>
                </a:solidFill>
              </a:rPr>
              <a:t>this advice </a:t>
            </a:r>
            <a:br>
              <a:rPr lang="en-GB" sz="5400" dirty="0">
                <a:solidFill>
                  <a:schemeClr val="tx2"/>
                </a:solidFill>
              </a:rPr>
            </a:br>
            <a:r>
              <a:rPr lang="en-GB" sz="5400" dirty="0">
                <a:solidFill>
                  <a:schemeClr val="tx2"/>
                </a:solidFill>
              </a:rPr>
              <a:t>trying to achieve ?</a:t>
            </a:r>
          </a:p>
        </p:txBody>
      </p:sp>
    </p:spTree>
    <p:extLst>
      <p:ext uri="{BB962C8B-B14F-4D97-AF65-F5344CB8AC3E}">
        <p14:creationId xmlns:p14="http://schemas.microsoft.com/office/powerpoint/2010/main" val="2031191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507787"/>
            <a:ext cx="11521280" cy="4801533"/>
          </a:xfrm>
        </p:spPr>
        <p:txBody>
          <a:bodyPr/>
          <a:lstStyle/>
          <a:p>
            <a:r>
              <a:rPr lang="en-GB" dirty="0"/>
              <a:t>Reliability </a:t>
            </a:r>
          </a:p>
          <a:p>
            <a:pPr lvl="1"/>
            <a:r>
              <a:rPr lang="en-GB" sz="2000" dirty="0"/>
              <a:t>It does what we expect, when used as the author expected</a:t>
            </a:r>
          </a:p>
          <a:p>
            <a:pPr lvl="1"/>
            <a:r>
              <a:rPr lang="en-GB" sz="2000" dirty="0"/>
              <a:t>Does it even say what it does (and expectations) ?</a:t>
            </a:r>
          </a:p>
          <a:p>
            <a:r>
              <a:rPr lang="en-GB" dirty="0"/>
              <a:t>Reusability </a:t>
            </a:r>
          </a:p>
          <a:p>
            <a:pPr lvl="1"/>
            <a:r>
              <a:rPr lang="en-GB" sz="2000" dirty="0"/>
              <a:t>The author allowed additional use cases</a:t>
            </a:r>
            <a:endParaRPr lang="en-GB" dirty="0"/>
          </a:p>
          <a:p>
            <a:r>
              <a:rPr lang="en-GB" dirty="0"/>
              <a:t>Recyclability</a:t>
            </a:r>
          </a:p>
          <a:p>
            <a:pPr lvl="1"/>
            <a:r>
              <a:rPr lang="en-GB" sz="2000" dirty="0"/>
              <a:t>When we want to do something the author didn’t expect.</a:t>
            </a:r>
          </a:p>
          <a:p>
            <a:r>
              <a:rPr lang="en-GB" dirty="0"/>
              <a:t>Repairability </a:t>
            </a:r>
          </a:p>
          <a:p>
            <a:pPr lvl="1"/>
            <a:r>
              <a:rPr lang="en-GB" sz="2000" dirty="0"/>
              <a:t>When it doesn’t do what [we think] it says, we can fix it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Four “REs” we want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494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sz="5400" dirty="0">
                <a:solidFill>
                  <a:schemeClr val="tx2"/>
                </a:solidFill>
              </a:rPr>
              <a:t>Doing what it says …</a:t>
            </a:r>
          </a:p>
        </p:txBody>
      </p:sp>
    </p:spTree>
    <p:extLst>
      <p:ext uri="{BB962C8B-B14F-4D97-AF65-F5344CB8AC3E}">
        <p14:creationId xmlns:p14="http://schemas.microsoft.com/office/powerpoint/2010/main" val="1287395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88758A-35A3-42C5-9281-2E2D4B625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3429000"/>
            <a:ext cx="11521280" cy="2880320"/>
          </a:xfrm>
        </p:spPr>
        <p:txBody>
          <a:bodyPr/>
          <a:lstStyle/>
          <a:p>
            <a:r>
              <a:rPr lang="en-GB" dirty="0"/>
              <a:t>Module will be run </a:t>
            </a:r>
          </a:p>
          <a:p>
            <a:pPr lvl="1"/>
            <a:r>
              <a:rPr lang="en-GB" dirty="0"/>
              <a:t>By people you don’t know</a:t>
            </a:r>
          </a:p>
          <a:p>
            <a:pPr lvl="1"/>
            <a:r>
              <a:rPr lang="en-GB" dirty="0"/>
              <a:t>In ways you won’t understand</a:t>
            </a:r>
          </a:p>
          <a:p>
            <a:pPr lvl="1"/>
            <a:r>
              <a:rPr lang="en-GB" dirty="0"/>
              <a:t>On systems you can’t access</a:t>
            </a:r>
          </a:p>
          <a:p>
            <a:r>
              <a:rPr lang="en-GB" dirty="0"/>
              <a:t>Everything that </a:t>
            </a:r>
            <a:r>
              <a:rPr lang="en-GB" b="1" i="1" dirty="0"/>
              <a:t>ever</a:t>
            </a:r>
            <a:r>
              <a:rPr lang="en-GB" dirty="0"/>
              <a:t> worked, must </a:t>
            </a:r>
            <a:r>
              <a:rPr lang="en-GB" b="1" i="1" dirty="0"/>
              <a:t>always</a:t>
            </a:r>
            <a:r>
              <a:rPr lang="en-GB" dirty="0"/>
              <a:t> work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F52C84-35E6-445C-91F7-A17C8AF95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95717"/>
            <a:ext cx="12192000" cy="553998"/>
          </a:xfrm>
        </p:spPr>
        <p:txBody>
          <a:bodyPr/>
          <a:lstStyle/>
          <a:p>
            <a:r>
              <a:rPr lang="en-GB" dirty="0"/>
              <a:t>We release our modules into the world…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B69CB6-3565-494E-B610-5A0D192B6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7155">
            <a:off x="4445300" y="1322872"/>
            <a:ext cx="8081460" cy="286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heme/theme1.xml><?xml version="1.0" encoding="utf-8"?>
<a:theme xmlns:a="http://schemas.openxmlformats.org/drawingml/2006/main" name="PSDay.UK">
  <a:themeElements>
    <a:clrScheme name="PSDay">
      <a:dk1>
        <a:srgbClr val="000000"/>
      </a:dk1>
      <a:lt1>
        <a:srgbClr val="FFFFFF"/>
      </a:lt1>
      <a:dk2>
        <a:srgbClr val="000725"/>
      </a:dk2>
      <a:lt2>
        <a:srgbClr val="FFFFFF"/>
      </a:lt2>
      <a:accent1>
        <a:srgbClr val="495EA2"/>
      </a:accent1>
      <a:accent2>
        <a:srgbClr val="1D1F1F"/>
      </a:accent2>
      <a:accent3>
        <a:srgbClr val="222F4E"/>
      </a:accent3>
      <a:accent4>
        <a:srgbClr val="3F4045"/>
      </a:accent4>
      <a:accent5>
        <a:srgbClr val="30292F"/>
      </a:accent5>
      <a:accent6>
        <a:srgbClr val="F2C432"/>
      </a:accent6>
      <a:hlink>
        <a:srgbClr val="808080"/>
      </a:hlink>
      <a:folHlink>
        <a:srgbClr val="485665"/>
      </a:folHlink>
    </a:clrScheme>
    <a:fontScheme name="PSDa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sz="1400"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75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 w="3175">
          <a:noFill/>
        </a:ln>
      </a:spPr>
      <a:bodyPr wrap="square" rtlCol="0" anchor="ctr">
        <a:spAutoFit/>
      </a:bodyPr>
      <a:lstStyle>
        <a:defPPr algn="l">
          <a:defRPr sz="1000" dirty="0">
            <a:solidFill>
              <a:schemeClr val="tx1"/>
            </a:solidFill>
            <a:ea typeface="Gotham Book" panose="020B0604030504040204" pitchFamily="34" charset="0"/>
            <a:cs typeface="Gotham Book" panose="020B060403050404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extLst>
    <a:ext uri="{05A4C25C-085E-4340-85A3-A5531E510DB2}">
      <thm15:themeFamily xmlns:thm15="http://schemas.microsoft.com/office/thememl/2012/main" name="PSDayUK_2019_Educators_Session_Template.potx" id="{B1D7DBAE-FC28-4AB4-958A-7DC4D3DCFF93}" vid="{EC004F7B-BE15-488C-BE0D-22D035564A63}"/>
    </a:ext>
  </a:extLst>
</a:theme>
</file>

<file path=ppt/theme/theme2.xml><?xml version="1.0" encoding="utf-8"?>
<a:theme xmlns:a="http://schemas.openxmlformats.org/drawingml/2006/main" name="Office Theme">
  <a:themeElements>
    <a:clrScheme name="LB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43547E"/>
      </a:accent1>
      <a:accent2>
        <a:srgbClr val="6A707F"/>
      </a:accent2>
      <a:accent3>
        <a:srgbClr val="6C88CC"/>
      </a:accent3>
      <a:accent4>
        <a:srgbClr val="D4E0FF"/>
      </a:accent4>
      <a:accent5>
        <a:srgbClr val="464646"/>
      </a:accent5>
      <a:accent6>
        <a:srgbClr val="B27E00"/>
      </a:accent6>
      <a:hlink>
        <a:srgbClr val="464646"/>
      </a:hlink>
      <a:folHlink>
        <a:srgbClr val="B27E00"/>
      </a:folHlink>
    </a:clrScheme>
    <a:fontScheme name="Custom 10">
      <a:majorFont>
        <a:latin typeface="Gotham Book"/>
        <a:ea typeface=""/>
        <a:cs typeface=""/>
      </a:majorFont>
      <a:minorFont>
        <a:latin typeface="Gotham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0">
      <a:majorFont>
        <a:latin typeface="Gotham Book"/>
        <a:ea typeface=""/>
        <a:cs typeface=""/>
      </a:majorFont>
      <a:minorFont>
        <a:latin typeface="Gotham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8CDD7C82A8CB479C5B435FB21D95C8" ma:contentTypeVersion="8" ma:contentTypeDescription="Create a new document." ma:contentTypeScope="" ma:versionID="b8e2360f0c3c7258d70bf020c7fc6a7f">
  <xsd:schema xmlns:xsd="http://www.w3.org/2001/XMLSchema" xmlns:xs="http://www.w3.org/2001/XMLSchema" xmlns:p="http://schemas.microsoft.com/office/2006/metadata/properties" xmlns:ns2="e506c332-cce8-4a84-8131-71ce26cc4975" xmlns:ns3="ca39ae0a-64f0-49af-be94-61575697bb31" targetNamespace="http://schemas.microsoft.com/office/2006/metadata/properties" ma:root="true" ma:fieldsID="2e94910e6f381d18dd376578bb6da2ee" ns2:_="" ns3:_="">
    <xsd:import namespace="e506c332-cce8-4a84-8131-71ce26cc4975"/>
    <xsd:import namespace="ca39ae0a-64f0-49af-be94-61575697bb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06c332-cce8-4a84-8131-71ce26cc49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39ae0a-64f0-49af-be94-61575697bb3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4.xml><?xml version="1.0" encoding="utf-8"?>
<Control xmlns="http://schemas.microsoft.com/VisualStudio/2011/storyboarding/control">
  <Id Name="System.Storyboarding.WindowsDesktop.DialogBox" Revision="1" Stencil="System.Storyboarding.WindowsDesktop" StencilVersion="0.1"/>
</Control>
</file>

<file path=customXml/item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Props1.xml><?xml version="1.0" encoding="utf-8"?>
<ds:datastoreItem xmlns:ds="http://schemas.openxmlformats.org/officeDocument/2006/customXml" ds:itemID="{9738E166-B7DB-4414-9A8D-751D67DC69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06c332-cce8-4a84-8131-71ce26cc4975"/>
    <ds:schemaRef ds:uri="ca39ae0a-64f0-49af-be94-61575697bb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E956F7A-BAEB-4F8A-9EFB-9B76E90473B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81C790-038A-4FA3-971F-71C30B2861C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4.xml><?xml version="1.0" encoding="utf-8"?>
<ds:datastoreItem xmlns:ds="http://schemas.openxmlformats.org/officeDocument/2006/customXml" ds:itemID="{9512A4FA-1519-4C22-A4BD-D76713AA67E5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078FE618-9959-43D4-86EA-629AF935DD40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PSDayUK_2019_Educators_Session_Template</Template>
  <TotalTime>1292</TotalTime>
  <Words>1678</Words>
  <Application>Microsoft Office PowerPoint</Application>
  <PresentationFormat>Widescreen</PresentationFormat>
  <Paragraphs>311</Paragraphs>
  <Slides>46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9" baseType="lpstr">
      <vt:lpstr>Arial</vt:lpstr>
      <vt:lpstr>Calibri</vt:lpstr>
      <vt:lpstr>Consolas</vt:lpstr>
      <vt:lpstr>Courier New</vt:lpstr>
      <vt:lpstr>Gotham Book</vt:lpstr>
      <vt:lpstr>Helvetica</vt:lpstr>
      <vt:lpstr>Impact</vt:lpstr>
      <vt:lpstr>Lucida Console</vt:lpstr>
      <vt:lpstr>Segoe UI</vt:lpstr>
      <vt:lpstr>Stencil</vt:lpstr>
      <vt:lpstr>Times New Roman</vt:lpstr>
      <vt:lpstr>Ubuntu Mono</vt:lpstr>
      <vt:lpstr>PSDay.UK</vt:lpstr>
      <vt:lpstr>PowerPoint Presentation</vt:lpstr>
      <vt:lpstr>What Makes a Good Shared PowerShell Module</vt:lpstr>
      <vt:lpstr>PowerPoint Presentation</vt:lpstr>
      <vt:lpstr>The advice I’m revisiting</vt:lpstr>
      <vt:lpstr>The advice I’m revisiting</vt:lpstr>
      <vt:lpstr>What is/was  this advice  trying to achieve ?</vt:lpstr>
      <vt:lpstr>Four “REs” we want</vt:lpstr>
      <vt:lpstr>Doing what it says …</vt:lpstr>
      <vt:lpstr>We release our modules into the world…</vt:lpstr>
      <vt:lpstr>Say what it does … </vt:lpstr>
      <vt:lpstr>“Fettle Widgets” help</vt:lpstr>
      <vt:lpstr>Help is under-rated</vt:lpstr>
      <vt:lpstr>Examples in Help </vt:lpstr>
      <vt:lpstr>PowerPoint Presentation</vt:lpstr>
      <vt:lpstr>PowerPoint Presentation</vt:lpstr>
      <vt:lpstr>Nearly there with meeting users’ expectations …</vt:lpstr>
      <vt:lpstr>We didn’t always program that way</vt:lpstr>
      <vt:lpstr>PowerPoint Presentation</vt:lpstr>
      <vt:lpstr>Users expect commands to:</vt:lpstr>
      <vt:lpstr>Bad Validation </vt:lpstr>
      <vt:lpstr>Good validation</vt:lpstr>
      <vt:lpstr>Help the user with input. </vt:lpstr>
      <vt:lpstr>Make errors tidy… </vt:lpstr>
      <vt:lpstr>Demo : Error handling as expected ?  </vt:lpstr>
      <vt:lpstr>Biggest need to rewrite </vt:lpstr>
      <vt:lpstr>Allowing new use cases</vt:lpstr>
      <vt:lpstr>Code vs documentation</vt:lpstr>
      <vt:lpstr>Making your code Nice to work on </vt:lpstr>
      <vt:lpstr>Yes, we know about comments…</vt:lpstr>
      <vt:lpstr>Good Habits…</vt:lpstr>
      <vt:lpstr>PowerPoint Presentation</vt:lpstr>
      <vt:lpstr>Consistency</vt:lpstr>
      <vt:lpstr>Samples of strange practice </vt:lpstr>
      <vt:lpstr>A couple more </vt:lpstr>
      <vt:lpstr>Names should be informative …</vt:lpstr>
      <vt:lpstr>Don’t just write to get the job done</vt:lpstr>
      <vt:lpstr>Conclusion: signs to look for</vt:lpstr>
      <vt:lpstr>PowerPoint Presentation</vt:lpstr>
      <vt:lpstr>PowerPoint Presentation</vt:lpstr>
      <vt:lpstr>Title and Content</vt:lpstr>
      <vt:lpstr>Title and Two Content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Makes a Good Shared PowerShell Module</dc:title>
  <dc:creator>James O'Neill</dc:creator>
  <cp:lastModifiedBy>James O'Neill</cp:lastModifiedBy>
  <cp:revision>17</cp:revision>
  <cp:lastPrinted>2017-03-02T10:00:34Z</cp:lastPrinted>
  <dcterms:created xsi:type="dcterms:W3CDTF">2019-09-24T22:51:08Z</dcterms:created>
  <dcterms:modified xsi:type="dcterms:W3CDTF">2019-09-28T09:26:49Z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0x010100C78CDD7C82A8CB479C5B435FB21D95C8</vt:lpwstr>
  </property>
</Properties>
</file>